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8" r:id="rId4"/>
    <p:sldId id="270" r:id="rId5"/>
    <p:sldId id="271" r:id="rId6"/>
    <p:sldId id="272" r:id="rId7"/>
    <p:sldId id="273" r:id="rId8"/>
    <p:sldId id="259" r:id="rId9"/>
    <p:sldId id="274" r:id="rId10"/>
    <p:sldId id="265" r:id="rId11"/>
    <p:sldId id="275" r:id="rId12"/>
    <p:sldId id="266" r:id="rId13"/>
    <p:sldId id="276" r:id="rId14"/>
    <p:sldId id="277" r:id="rId15"/>
    <p:sldId id="260" r:id="rId16"/>
    <p:sldId id="278" r:id="rId17"/>
    <p:sldId id="268" r:id="rId18"/>
    <p:sldId id="279" r:id="rId19"/>
    <p:sldId id="280" r:id="rId20"/>
    <p:sldId id="261" r:id="rId21"/>
    <p:sldId id="281" r:id="rId22"/>
    <p:sldId id="269" r:id="rId23"/>
    <p:sldId id="282" r:id="rId24"/>
    <p:sldId id="262" r:id="rId25"/>
    <p:sldId id="26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EBE497-5A85-61EA-6F88-C80C1C064082}" v="3991" dt="2020-09-10T02:25:10.706"/>
    <p1510:client id="{CFE8DF76-2E96-4FF4-8FBD-5A7C4B380E0D}" v="706" dt="2020-09-05T19:48:07.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101" d="100"/>
          <a:sy n="101" d="100"/>
        </p:scale>
        <p:origin x="13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07E6E-3E85-43AD-8E2B-C649A693B1D3}" type="datetimeFigureOut">
              <a:rPr lang="en-US"/>
              <a:t>9/9/2020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08A546-AF31-4B8C-9868-005E1E61DE7B}" type="slidenum">
              <a:rPr lang="en-US"/>
              <a:t>‹#›</a:t>
            </a:fld>
            <a:endParaRPr lang="en-US"/>
          </a:p>
        </p:txBody>
      </p:sp>
    </p:spTree>
    <p:extLst>
      <p:ext uri="{BB962C8B-B14F-4D97-AF65-F5344CB8AC3E}">
        <p14:creationId xmlns:p14="http://schemas.microsoft.com/office/powerpoint/2010/main" val="2218331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Professional development is crucial for early childhood educators. Participating in workshops, continuing education courses, and conferences allow educators to learn new knowledge, skills, and strategies to implement in the classroom to improve their student's overall learning and development.</a:t>
            </a:r>
          </a:p>
        </p:txBody>
      </p:sp>
      <p:sp>
        <p:nvSpPr>
          <p:cNvPr id="4" name="Slide Number Placeholder 3"/>
          <p:cNvSpPr>
            <a:spLocks noGrp="1"/>
          </p:cNvSpPr>
          <p:nvPr>
            <p:ph type="sldNum" sz="quarter" idx="5"/>
          </p:nvPr>
        </p:nvSpPr>
        <p:spPr/>
        <p:txBody>
          <a:bodyPr/>
          <a:lstStyle/>
          <a:p>
            <a:fld id="{B208A546-AF31-4B8C-9868-005E1E61DE7B}" type="slidenum">
              <a:rPr lang="en-US"/>
              <a:t>1</a:t>
            </a:fld>
            <a:endParaRPr lang="en-US"/>
          </a:p>
        </p:txBody>
      </p:sp>
    </p:spTree>
    <p:extLst>
      <p:ext uri="{BB962C8B-B14F-4D97-AF65-F5344CB8AC3E}">
        <p14:creationId xmlns:p14="http://schemas.microsoft.com/office/powerpoint/2010/main" val="2543625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third standard, "Observing, documenting, and assessing," explains that educators should have a comprehensive understanding of the best strategies and procedures to observe, document, and assess young children (NAEYC, 2010, p. 1). Professional development opportunities that provide more information and strategies on developmentally appropriate assessment will allow educators to stay informed on the most up-to-date procedures and practices.</a:t>
            </a:r>
          </a:p>
        </p:txBody>
      </p:sp>
      <p:sp>
        <p:nvSpPr>
          <p:cNvPr id="4" name="Slide Number Placeholder 3"/>
          <p:cNvSpPr>
            <a:spLocks noGrp="1"/>
          </p:cNvSpPr>
          <p:nvPr>
            <p:ph type="sldNum" sz="quarter" idx="5"/>
          </p:nvPr>
        </p:nvSpPr>
        <p:spPr/>
        <p:txBody>
          <a:bodyPr/>
          <a:lstStyle/>
          <a:p>
            <a:fld id="{B208A546-AF31-4B8C-9868-005E1E61DE7B}" type="slidenum">
              <a:rPr lang="en-US"/>
              <a:t>10</a:t>
            </a:fld>
            <a:endParaRPr lang="en-US"/>
          </a:p>
        </p:txBody>
      </p:sp>
    </p:spTree>
    <p:extLst>
      <p:ext uri="{BB962C8B-B14F-4D97-AF65-F5344CB8AC3E}">
        <p14:creationId xmlns:p14="http://schemas.microsoft.com/office/powerpoint/2010/main" val="3168858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fourth standard, "Using developmentally effective approaches," explains that early childhood educators should understand that creating meaningful, trusting relationships with young children is key to a child's successful learning and growth in the classroom (NAEYC, 2010, p. 1). Professional development opportunities that provide skills and strategies for developing positive relationships with young children are an important part of lifelong learning for early childhood educators.</a:t>
            </a:r>
          </a:p>
        </p:txBody>
      </p:sp>
      <p:sp>
        <p:nvSpPr>
          <p:cNvPr id="4" name="Slide Number Placeholder 3"/>
          <p:cNvSpPr>
            <a:spLocks noGrp="1"/>
          </p:cNvSpPr>
          <p:nvPr>
            <p:ph type="sldNum" sz="quarter" idx="5"/>
          </p:nvPr>
        </p:nvSpPr>
        <p:spPr/>
        <p:txBody>
          <a:bodyPr/>
          <a:lstStyle/>
          <a:p>
            <a:fld id="{B208A546-AF31-4B8C-9868-005E1E61DE7B}" type="slidenum">
              <a:rPr lang="en-US"/>
              <a:t>11</a:t>
            </a:fld>
            <a:endParaRPr lang="en-US"/>
          </a:p>
        </p:txBody>
      </p:sp>
    </p:spTree>
    <p:extLst>
      <p:ext uri="{BB962C8B-B14F-4D97-AF65-F5344CB8AC3E}">
        <p14:creationId xmlns:p14="http://schemas.microsoft.com/office/powerpoint/2010/main" val="561021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fifth standard, "Using content knowledge to build curriculum," explains that designing a challenging curriculum for young children is based on understanding content knowledge in the following areas: language and literacy, the arts, mathematics, science, physical activity and education, health and safety, and social studies (NAEYC, 2010, p. 2). Professional development opportunities that provide knowledge on any of these key areas allows educators to learn more, which in turn provides their students with a wider range of knowledge in these areas.</a:t>
            </a:r>
          </a:p>
        </p:txBody>
      </p:sp>
      <p:sp>
        <p:nvSpPr>
          <p:cNvPr id="4" name="Slide Number Placeholder 3"/>
          <p:cNvSpPr>
            <a:spLocks noGrp="1"/>
          </p:cNvSpPr>
          <p:nvPr>
            <p:ph type="sldNum" sz="quarter" idx="5"/>
          </p:nvPr>
        </p:nvSpPr>
        <p:spPr/>
        <p:txBody>
          <a:bodyPr/>
          <a:lstStyle/>
          <a:p>
            <a:fld id="{B208A546-AF31-4B8C-9868-005E1E61DE7B}" type="slidenum">
              <a:rPr lang="en-US"/>
              <a:t>12</a:t>
            </a:fld>
            <a:endParaRPr lang="en-US"/>
          </a:p>
        </p:txBody>
      </p:sp>
    </p:spTree>
    <p:extLst>
      <p:ext uri="{BB962C8B-B14F-4D97-AF65-F5344CB8AC3E}">
        <p14:creationId xmlns:p14="http://schemas.microsoft.com/office/powerpoint/2010/main" val="3693795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sixth standard, "Becoming a professional," explains that early childhood educators should follow ethical guidelines, practice lifelong learning, reflect on their own teaching, make informed decisions, and advocate for fair educational experiences for all children (NAEYC, 2010, p. 2). This means that participating in professional development opportunities is an integral part of being an early childhood educator. </a:t>
            </a:r>
          </a:p>
        </p:txBody>
      </p:sp>
      <p:sp>
        <p:nvSpPr>
          <p:cNvPr id="4" name="Slide Number Placeholder 3"/>
          <p:cNvSpPr>
            <a:spLocks noGrp="1"/>
          </p:cNvSpPr>
          <p:nvPr>
            <p:ph type="sldNum" sz="quarter" idx="5"/>
          </p:nvPr>
        </p:nvSpPr>
        <p:spPr/>
        <p:txBody>
          <a:bodyPr/>
          <a:lstStyle/>
          <a:p>
            <a:fld id="{B208A546-AF31-4B8C-9868-005E1E61DE7B}" type="slidenum">
              <a:rPr lang="en-US"/>
              <a:t>13</a:t>
            </a:fld>
            <a:endParaRPr lang="en-US"/>
          </a:p>
        </p:txBody>
      </p:sp>
    </p:spTree>
    <p:extLst>
      <p:ext uri="{BB962C8B-B14F-4D97-AF65-F5344CB8AC3E}">
        <p14:creationId xmlns:p14="http://schemas.microsoft.com/office/powerpoint/2010/main" val="3745556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seventh and final standard, "Early childhood field experiences," explains the importance of having experience observing and teaching young children, including a variety of age groups (birth-3, 3-5, 5-8) as well as a variety of settings (schools, child care centers, homes, etc) (NAEYC, 2010, p.2). This is a key component of an early childhood educators initial professional development program.</a:t>
            </a:r>
          </a:p>
        </p:txBody>
      </p:sp>
      <p:sp>
        <p:nvSpPr>
          <p:cNvPr id="4" name="Slide Number Placeholder 3"/>
          <p:cNvSpPr>
            <a:spLocks noGrp="1"/>
          </p:cNvSpPr>
          <p:nvPr>
            <p:ph type="sldNum" sz="quarter" idx="5"/>
          </p:nvPr>
        </p:nvSpPr>
        <p:spPr/>
        <p:txBody>
          <a:bodyPr/>
          <a:lstStyle/>
          <a:p>
            <a:fld id="{B208A546-AF31-4B8C-9868-005E1E61DE7B}" type="slidenum">
              <a:rPr lang="en-US"/>
              <a:t>14</a:t>
            </a:fld>
            <a:endParaRPr lang="en-US"/>
          </a:p>
        </p:txBody>
      </p:sp>
    </p:spTree>
    <p:extLst>
      <p:ext uri="{BB962C8B-B14F-4D97-AF65-F5344CB8AC3E}">
        <p14:creationId xmlns:p14="http://schemas.microsoft.com/office/powerpoint/2010/main" val="3884413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NAEYC published the "Code of Ethical Conduct and Statement of Commitment," which provides guidelines for early childhood educators' responsibilities to the following groups: children, families, colleagues, and community and society. The first group </a:t>
            </a:r>
            <a:r>
              <a:rPr lang="en-US"/>
              <a:t>described in the code is children. As early childhood educators, we have a responsibility to "provide care and education in settings that are safe, healthy, nurturing, and responsive for each child (NAEYC, 2011, p. 2). This means that our commitment to lifelong learning and professional development should, at its core, demonstrate our commitment to educating young children. </a:t>
            </a:r>
          </a:p>
        </p:txBody>
      </p:sp>
      <p:sp>
        <p:nvSpPr>
          <p:cNvPr id="4" name="Slide Number Placeholder 3"/>
          <p:cNvSpPr>
            <a:spLocks noGrp="1"/>
          </p:cNvSpPr>
          <p:nvPr>
            <p:ph type="sldNum" sz="quarter" idx="5"/>
          </p:nvPr>
        </p:nvSpPr>
        <p:spPr/>
        <p:txBody>
          <a:bodyPr/>
          <a:lstStyle/>
          <a:p>
            <a:fld id="{B208A546-AF31-4B8C-9868-005E1E61DE7B}" type="slidenum">
              <a:rPr lang="en-US"/>
              <a:t>15</a:t>
            </a:fld>
            <a:endParaRPr lang="en-US"/>
          </a:p>
        </p:txBody>
      </p:sp>
    </p:spTree>
    <p:extLst>
      <p:ext uri="{BB962C8B-B14F-4D97-AF65-F5344CB8AC3E}">
        <p14:creationId xmlns:p14="http://schemas.microsoft.com/office/powerpoint/2010/main" val="2358708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second group described in the code is families. As early childhood educators, we have a "responsibility to bring about communication, cooperation, and collaboration between the home and early childhood program in ways that enhance the child's development" (NAEYC, 2011, p. 3). This means that as we seek out professional development opportunities, we should search for the knowledge and skills needed to create meaningful partnerships with families. </a:t>
            </a:r>
          </a:p>
        </p:txBody>
      </p:sp>
      <p:sp>
        <p:nvSpPr>
          <p:cNvPr id="4" name="Slide Number Placeholder 3"/>
          <p:cNvSpPr>
            <a:spLocks noGrp="1"/>
          </p:cNvSpPr>
          <p:nvPr>
            <p:ph type="sldNum" sz="quarter" idx="5"/>
          </p:nvPr>
        </p:nvSpPr>
        <p:spPr/>
        <p:txBody>
          <a:bodyPr/>
          <a:lstStyle/>
          <a:p>
            <a:fld id="{B208A546-AF31-4B8C-9868-005E1E61DE7B}" type="slidenum">
              <a:rPr lang="en-US"/>
              <a:t>‹#›</a:t>
            </a:fld>
            <a:endParaRPr lang="en-US"/>
          </a:p>
        </p:txBody>
      </p:sp>
    </p:spTree>
    <p:extLst>
      <p:ext uri="{BB962C8B-B14F-4D97-AF65-F5344CB8AC3E}">
        <p14:creationId xmlns:p14="http://schemas.microsoft.com/office/powerpoint/2010/main" val="601514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third group described in the code is colleagues. </a:t>
            </a:r>
            <a:r>
              <a:rPr lang="en-US"/>
              <a:t>According to the code, as educators, "our primary responsibility to colleagues is to establish and maintain settings and relationships that support productive work and meet professional needs" (NAEYC, 2011, p. 5). This means that in order to provide a safe and nurturing environment for young children, we must be caring and cooperative towards our colleagues. We should seek professional development opportunities that can enhance our knowledge and skills in creating professional, positive relationships with our colleagues.</a:t>
            </a:r>
          </a:p>
        </p:txBody>
      </p:sp>
      <p:sp>
        <p:nvSpPr>
          <p:cNvPr id="4" name="Slide Number Placeholder 3"/>
          <p:cNvSpPr>
            <a:spLocks noGrp="1"/>
          </p:cNvSpPr>
          <p:nvPr>
            <p:ph type="sldNum" sz="quarter" idx="5"/>
          </p:nvPr>
        </p:nvSpPr>
        <p:spPr/>
        <p:txBody>
          <a:bodyPr/>
          <a:lstStyle/>
          <a:p>
            <a:fld id="{B208A546-AF31-4B8C-9868-005E1E61DE7B}" type="slidenum">
              <a:rPr lang="en-US"/>
              <a:t>‹#›</a:t>
            </a:fld>
            <a:endParaRPr lang="en-US"/>
          </a:p>
        </p:txBody>
      </p:sp>
    </p:spTree>
    <p:extLst>
      <p:ext uri="{BB962C8B-B14F-4D97-AF65-F5344CB8AC3E}">
        <p14:creationId xmlns:p14="http://schemas.microsoft.com/office/powerpoint/2010/main" val="2080349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fourth group described in the code is community and society. As educators, we have a responsibility to the community to "</a:t>
            </a:r>
            <a:r>
              <a:rPr lang="en-US"/>
              <a:t>provide programs that meet the diverse needs of families, to cooperate with agencies and professions that share the responsibility for children, to assist families in gaining access to those agencies and allied professionals, and to assist in the development of community programs that are needed but not currently available" (NAEYC, 2011, p. 6). This means that we should seek professional development opportunities that provide the knowledge and skills needed to collaborate with community organizations and other allied professionals within society in order to best serve young children.</a:t>
            </a:r>
          </a:p>
        </p:txBody>
      </p:sp>
      <p:sp>
        <p:nvSpPr>
          <p:cNvPr id="4" name="Slide Number Placeholder 3"/>
          <p:cNvSpPr>
            <a:spLocks noGrp="1"/>
          </p:cNvSpPr>
          <p:nvPr>
            <p:ph type="sldNum" sz="quarter" idx="5"/>
          </p:nvPr>
        </p:nvSpPr>
        <p:spPr/>
        <p:txBody>
          <a:bodyPr/>
          <a:lstStyle/>
          <a:p>
            <a:fld id="{B208A546-AF31-4B8C-9868-005E1E61DE7B}" type="slidenum">
              <a:rPr lang="en-US"/>
              <a:t>‹#›</a:t>
            </a:fld>
            <a:endParaRPr lang="en-US"/>
          </a:p>
        </p:txBody>
      </p:sp>
    </p:spTree>
    <p:extLst>
      <p:ext uri="{BB962C8B-B14F-4D97-AF65-F5344CB8AC3E}">
        <p14:creationId xmlns:p14="http://schemas.microsoft.com/office/powerpoint/2010/main" val="2927020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Lastly, the code provides a "Statement of Commitment," that summarizes all of the ideals and principles described in the code (NAEYC, 2011, p. 9). This statement is provided, so that each individual educator can fully understand their responsibilities to the profession of early childhood education. In order to uphold all of the ideals and principles described in the code we must, as individuals, be willing to embody them ourselves and reflect on our own personal behaviors and attitudes in order to fulfill our calling as educators.</a:t>
            </a:r>
          </a:p>
        </p:txBody>
      </p:sp>
      <p:sp>
        <p:nvSpPr>
          <p:cNvPr id="4" name="Slide Number Placeholder 3"/>
          <p:cNvSpPr>
            <a:spLocks noGrp="1"/>
          </p:cNvSpPr>
          <p:nvPr>
            <p:ph type="sldNum" sz="quarter" idx="5"/>
          </p:nvPr>
        </p:nvSpPr>
        <p:spPr/>
        <p:txBody>
          <a:bodyPr/>
          <a:lstStyle/>
          <a:p>
            <a:fld id="{B208A546-AF31-4B8C-9868-005E1E61DE7B}" type="slidenum">
              <a:rPr lang="en-US"/>
              <a:t>‹#›</a:t>
            </a:fld>
            <a:endParaRPr lang="en-US"/>
          </a:p>
        </p:txBody>
      </p:sp>
    </p:spTree>
    <p:extLst>
      <p:ext uri="{BB962C8B-B14F-4D97-AF65-F5344CB8AC3E}">
        <p14:creationId xmlns:p14="http://schemas.microsoft.com/office/powerpoint/2010/main" val="219166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presentation will discuss how early childhood professional development maximizes student's learning outcomes, what strategies make professional development opportunities effective, how the NAEYC professional standards inform early childhood education, important principles that promote professional practice, and a list of current professional development opportunities.</a:t>
            </a:r>
          </a:p>
        </p:txBody>
      </p:sp>
      <p:sp>
        <p:nvSpPr>
          <p:cNvPr id="4" name="Slide Number Placeholder 3"/>
          <p:cNvSpPr>
            <a:spLocks noGrp="1"/>
          </p:cNvSpPr>
          <p:nvPr>
            <p:ph type="sldNum" sz="quarter" idx="5"/>
          </p:nvPr>
        </p:nvSpPr>
        <p:spPr/>
        <p:txBody>
          <a:bodyPr/>
          <a:lstStyle/>
          <a:p>
            <a:fld id="{B208A546-AF31-4B8C-9868-005E1E61DE7B}" type="slidenum">
              <a:rPr lang="en-US"/>
              <a:t>2</a:t>
            </a:fld>
            <a:endParaRPr lang="en-US"/>
          </a:p>
        </p:txBody>
      </p:sp>
    </p:spTree>
    <p:extLst>
      <p:ext uri="{BB962C8B-B14F-4D97-AF65-F5344CB8AC3E}">
        <p14:creationId xmlns:p14="http://schemas.microsoft.com/office/powerpoint/2010/main" val="683918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closing, I have provided the following current professional development opportunities that align with the themes and concepts discussed in this presentation. The first is a continuing education course at Grand Canyon University titled "Signs of Physical, Emotional, Sexual Abuse, Neglect, and Bullying" (GCU, 2020). This course focuses on "identifying and responding to signs of child abuse and bullying" (GCU, 2020).</a:t>
            </a:r>
          </a:p>
        </p:txBody>
      </p:sp>
      <p:sp>
        <p:nvSpPr>
          <p:cNvPr id="4" name="Slide Number Placeholder 3"/>
          <p:cNvSpPr>
            <a:spLocks noGrp="1"/>
          </p:cNvSpPr>
          <p:nvPr>
            <p:ph type="sldNum" sz="quarter" idx="5"/>
          </p:nvPr>
        </p:nvSpPr>
        <p:spPr/>
        <p:txBody>
          <a:bodyPr/>
          <a:lstStyle/>
          <a:p>
            <a:fld id="{B208A546-AF31-4B8C-9868-005E1E61DE7B}" type="slidenum">
              <a:rPr lang="en-US"/>
              <a:t>‹#›</a:t>
            </a:fld>
            <a:endParaRPr lang="en-US"/>
          </a:p>
        </p:txBody>
      </p:sp>
    </p:spTree>
    <p:extLst>
      <p:ext uri="{BB962C8B-B14F-4D97-AF65-F5344CB8AC3E}">
        <p14:creationId xmlns:p14="http://schemas.microsoft.com/office/powerpoint/2010/main" val="3078677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second professional development opportunity is a recorded webinar from the NAEYC titled "Families and Educators Supporting Learning at Home" (NAEYC, 2020). This webinar recognizes that during this difficult time of global health crisis, it is crucial for early childhood educators to adapt to supporting families at home. </a:t>
            </a:r>
          </a:p>
        </p:txBody>
      </p:sp>
      <p:sp>
        <p:nvSpPr>
          <p:cNvPr id="4" name="Slide Number Placeholder 3"/>
          <p:cNvSpPr>
            <a:spLocks noGrp="1"/>
          </p:cNvSpPr>
          <p:nvPr>
            <p:ph type="sldNum" sz="quarter" idx="5"/>
          </p:nvPr>
        </p:nvSpPr>
        <p:spPr/>
        <p:txBody>
          <a:bodyPr/>
          <a:lstStyle/>
          <a:p>
            <a:fld id="{B208A546-AF31-4B8C-9868-005E1E61DE7B}" type="slidenum">
              <a:rPr lang="en-US"/>
              <a:t>‹#›</a:t>
            </a:fld>
            <a:endParaRPr lang="en-US"/>
          </a:p>
        </p:txBody>
      </p:sp>
    </p:spTree>
    <p:extLst>
      <p:ext uri="{BB962C8B-B14F-4D97-AF65-F5344CB8AC3E}">
        <p14:creationId xmlns:p14="http://schemas.microsoft.com/office/powerpoint/2010/main" val="873029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third professional development opportunity is a conference created by the California Teachers Association titled "Region II Virual Leadership Conference." This conference provides "</a:t>
            </a:r>
            <a:r>
              <a:rPr lang="en-US"/>
              <a:t>keynote speakers, over 40 elective sessions, exhibitor showcase, and much more" (CTA, 2020). This is an opportunity not only to gain knowledge and skills, but to meet other educators from throughout California.</a:t>
            </a:r>
          </a:p>
          <a:p>
            <a:endParaRPr lang="en-US" dirty="0">
              <a:cs typeface="Calibri"/>
            </a:endParaRPr>
          </a:p>
        </p:txBody>
      </p:sp>
      <p:sp>
        <p:nvSpPr>
          <p:cNvPr id="4" name="Slide Number Placeholder 3"/>
          <p:cNvSpPr>
            <a:spLocks noGrp="1"/>
          </p:cNvSpPr>
          <p:nvPr>
            <p:ph type="sldNum" sz="quarter" idx="5"/>
          </p:nvPr>
        </p:nvSpPr>
        <p:spPr/>
        <p:txBody>
          <a:bodyPr/>
          <a:lstStyle/>
          <a:p>
            <a:fld id="{B208A546-AF31-4B8C-9868-005E1E61DE7B}" type="slidenum">
              <a:rPr lang="en-US"/>
              <a:t>‹#›</a:t>
            </a:fld>
            <a:endParaRPr lang="en-US"/>
          </a:p>
        </p:txBody>
      </p:sp>
    </p:spTree>
    <p:extLst>
      <p:ext uri="{BB962C8B-B14F-4D97-AF65-F5344CB8AC3E}">
        <p14:creationId xmlns:p14="http://schemas.microsoft.com/office/powerpoint/2010/main" val="3619678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fourth professional development opportunity is an online continuing education course titled "Introduction to Project Based Learning Experiences" (Brandman, 2020). This course focuses on creating a project based learning curriculum that "</a:t>
            </a:r>
            <a:r>
              <a:rPr lang="en-US"/>
              <a:t>connects academic skills with real world learning" (Brandman, 2020).</a:t>
            </a:r>
            <a:endParaRPr lang="en-US">
              <a:cs typeface="Calibri"/>
            </a:endParaRPr>
          </a:p>
        </p:txBody>
      </p:sp>
      <p:sp>
        <p:nvSpPr>
          <p:cNvPr id="4" name="Slide Number Placeholder 3"/>
          <p:cNvSpPr>
            <a:spLocks noGrp="1"/>
          </p:cNvSpPr>
          <p:nvPr>
            <p:ph type="sldNum" sz="quarter" idx="5"/>
          </p:nvPr>
        </p:nvSpPr>
        <p:spPr/>
        <p:txBody>
          <a:bodyPr/>
          <a:lstStyle/>
          <a:p>
            <a:fld id="{B208A546-AF31-4B8C-9868-005E1E61DE7B}" type="slidenum">
              <a:rPr lang="en-US"/>
              <a:t>‹#›</a:t>
            </a:fld>
            <a:endParaRPr lang="en-US"/>
          </a:p>
        </p:txBody>
      </p:sp>
    </p:spTree>
    <p:extLst>
      <p:ext uri="{BB962C8B-B14F-4D97-AF65-F5344CB8AC3E}">
        <p14:creationId xmlns:p14="http://schemas.microsoft.com/office/powerpoint/2010/main" val="428445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his report "Reviewing Evidence on How Teacher Professional Development Affects Student Achievement" Yoon posits that, "</a:t>
            </a:r>
            <a:r>
              <a:rPr lang="en-US"/>
              <a:t>Professional development for teachers is a key mechanism for improving classroom instruction and student achievement" (Yoon, 2007, p. 1). It is important for educators to continually learn new skills and knowledge in order to best serve their students. Participating in professional development is also one way of modeling the concept of lifelong learning to our students. The most important aspect of professional development is the positive impact it has on students. Yoon states, "Teachers who receive substantial professional development can boost their students' achievement by about 21 percentile points" (Yoon, 2007, p. iii).</a:t>
            </a:r>
            <a:endParaRPr lang="en-US" dirty="0">
              <a:cs typeface="Calibri"/>
            </a:endParaRPr>
          </a:p>
        </p:txBody>
      </p:sp>
      <p:sp>
        <p:nvSpPr>
          <p:cNvPr id="4" name="Slide Number Placeholder 3"/>
          <p:cNvSpPr>
            <a:spLocks noGrp="1"/>
          </p:cNvSpPr>
          <p:nvPr>
            <p:ph type="sldNum" sz="quarter" idx="5"/>
          </p:nvPr>
        </p:nvSpPr>
        <p:spPr/>
        <p:txBody>
          <a:bodyPr/>
          <a:lstStyle/>
          <a:p>
            <a:fld id="{B208A546-AF31-4B8C-9868-005E1E61DE7B}" type="slidenum">
              <a:rPr lang="en-US"/>
              <a:t>3</a:t>
            </a:fld>
            <a:endParaRPr lang="en-US"/>
          </a:p>
        </p:txBody>
      </p:sp>
    </p:spTree>
    <p:extLst>
      <p:ext uri="{BB962C8B-B14F-4D97-AF65-F5344CB8AC3E}">
        <p14:creationId xmlns:p14="http://schemas.microsoft.com/office/powerpoint/2010/main" val="22443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Klute states that, "professional development efforts may be more effective when they are focused on specific and articulated objectives rather than more open ended" (Klute, 2013, p. 64). When searching for a professional development opportunity, it is crucial to self-assess and choose topics of interest that will strengthen your teaching practices and help you overcome the challenges you are facing in the classroom.</a:t>
            </a:r>
          </a:p>
        </p:txBody>
      </p:sp>
      <p:sp>
        <p:nvSpPr>
          <p:cNvPr id="4" name="Slide Number Placeholder 3"/>
          <p:cNvSpPr>
            <a:spLocks noGrp="1"/>
          </p:cNvSpPr>
          <p:nvPr>
            <p:ph type="sldNum" sz="quarter" idx="5"/>
          </p:nvPr>
        </p:nvSpPr>
        <p:spPr/>
        <p:txBody>
          <a:bodyPr/>
          <a:lstStyle/>
          <a:p>
            <a:fld id="{B208A546-AF31-4B8C-9868-005E1E61DE7B}" type="slidenum">
              <a:rPr lang="en-US"/>
              <a:t>4</a:t>
            </a:fld>
            <a:endParaRPr lang="en-US"/>
          </a:p>
        </p:txBody>
      </p:sp>
    </p:spTree>
    <p:extLst>
      <p:ext uri="{BB962C8B-B14F-4D97-AF65-F5344CB8AC3E}">
        <p14:creationId xmlns:p14="http://schemas.microsoft.com/office/powerpoint/2010/main" val="129140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Klute also notes that, "</a:t>
            </a:r>
            <a:r>
              <a:rPr lang="en-US"/>
              <a:t>professional development efforts are more effective when they also include a focus on the application of knowledge, or practice" (Klute, 2013, p. 64). In order to get the most out of a professional development opportunity, make sure the curriculum provides exercises for educators to apply the content they have learned. This will help you return to the classroom with the confidence you need to apply the new knowledge in the context of your own teaching.</a:t>
            </a:r>
          </a:p>
        </p:txBody>
      </p:sp>
      <p:sp>
        <p:nvSpPr>
          <p:cNvPr id="4" name="Slide Number Placeholder 3"/>
          <p:cNvSpPr>
            <a:spLocks noGrp="1"/>
          </p:cNvSpPr>
          <p:nvPr>
            <p:ph type="sldNum" sz="quarter" idx="5"/>
          </p:nvPr>
        </p:nvSpPr>
        <p:spPr/>
        <p:txBody>
          <a:bodyPr/>
          <a:lstStyle/>
          <a:p>
            <a:fld id="{B208A546-AF31-4B8C-9868-005E1E61DE7B}" type="slidenum">
              <a:rPr lang="en-US"/>
              <a:t>5</a:t>
            </a:fld>
            <a:endParaRPr lang="en-US"/>
          </a:p>
        </p:txBody>
      </p:sp>
    </p:spTree>
    <p:extLst>
      <p:ext uri="{BB962C8B-B14F-4D97-AF65-F5344CB8AC3E}">
        <p14:creationId xmlns:p14="http://schemas.microsoft.com/office/powerpoint/2010/main" val="278888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Klute argues that, "professional development is more effective when it is delivered to whole programs or classroom teams" (Klute, 2013, p. 65). In this case, it is important for all educators in a school community to be on the same page. When preparing to attend a professional development opportunity, try to include as many educators from your school community as possible. That way when you return to the classroom with new knowledge, you will have a team of allies to support and encourage you.</a:t>
            </a:r>
          </a:p>
        </p:txBody>
      </p:sp>
      <p:sp>
        <p:nvSpPr>
          <p:cNvPr id="4" name="Slide Number Placeholder 3"/>
          <p:cNvSpPr>
            <a:spLocks noGrp="1"/>
          </p:cNvSpPr>
          <p:nvPr>
            <p:ph type="sldNum" sz="quarter" idx="5"/>
          </p:nvPr>
        </p:nvSpPr>
        <p:spPr/>
        <p:txBody>
          <a:bodyPr/>
          <a:lstStyle/>
          <a:p>
            <a:fld id="{B208A546-AF31-4B8C-9868-005E1E61DE7B}" type="slidenum">
              <a:rPr lang="en-US"/>
              <a:t>6</a:t>
            </a:fld>
            <a:endParaRPr lang="en-US"/>
          </a:p>
        </p:txBody>
      </p:sp>
    </p:spTree>
    <p:extLst>
      <p:ext uri="{BB962C8B-B14F-4D97-AF65-F5344CB8AC3E}">
        <p14:creationId xmlns:p14="http://schemas.microsoft.com/office/powerpoint/2010/main" val="3029490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Klute explains that, "discrete skills can be successfully addressed with short-term professional development efforts" but, "more complex, global changes need more sustained professional development interventions" (Klute, 2013, p. 66). This means that it is important for you to assess the content of a workshop or course to make sure that it allows an appropriate amount of time to understand and apply the content.</a:t>
            </a:r>
          </a:p>
        </p:txBody>
      </p:sp>
      <p:sp>
        <p:nvSpPr>
          <p:cNvPr id="4" name="Slide Number Placeholder 3"/>
          <p:cNvSpPr>
            <a:spLocks noGrp="1"/>
          </p:cNvSpPr>
          <p:nvPr>
            <p:ph type="sldNum" sz="quarter" idx="5"/>
          </p:nvPr>
        </p:nvSpPr>
        <p:spPr/>
        <p:txBody>
          <a:bodyPr/>
          <a:lstStyle/>
          <a:p>
            <a:fld id="{B208A546-AF31-4B8C-9868-005E1E61DE7B}" type="slidenum">
              <a:rPr lang="en-US"/>
              <a:t>7</a:t>
            </a:fld>
            <a:endParaRPr lang="en-US"/>
          </a:p>
        </p:txBody>
      </p:sp>
    </p:spTree>
    <p:extLst>
      <p:ext uri="{BB962C8B-B14F-4D97-AF65-F5344CB8AC3E}">
        <p14:creationId xmlns:p14="http://schemas.microsoft.com/office/powerpoint/2010/main" val="1797530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NAEYC's "2010 Standards for Initial Early Childhood Professional Preparation" provides key concepts for early childhood educators to master, so that all young children receive the highest quality educational experiences. The first standard, "Promoting child development and learning," explains that early childhood educators should have a thorough understanding of child development (NAEYC, 2010, p. 1). When choosing a professional development opportunity, it is important that the workshop or course includes information about child development and learning.</a:t>
            </a:r>
          </a:p>
        </p:txBody>
      </p:sp>
      <p:sp>
        <p:nvSpPr>
          <p:cNvPr id="4" name="Slide Number Placeholder 3"/>
          <p:cNvSpPr>
            <a:spLocks noGrp="1"/>
          </p:cNvSpPr>
          <p:nvPr>
            <p:ph type="sldNum" sz="quarter" idx="5"/>
          </p:nvPr>
        </p:nvSpPr>
        <p:spPr/>
        <p:txBody>
          <a:bodyPr/>
          <a:lstStyle/>
          <a:p>
            <a:fld id="{B208A546-AF31-4B8C-9868-005E1E61DE7B}" type="slidenum">
              <a:rPr lang="en-US"/>
              <a:t>8</a:t>
            </a:fld>
            <a:endParaRPr lang="en-US"/>
          </a:p>
        </p:txBody>
      </p:sp>
    </p:spTree>
    <p:extLst>
      <p:ext uri="{BB962C8B-B14F-4D97-AF65-F5344CB8AC3E}">
        <p14:creationId xmlns:p14="http://schemas.microsoft.com/office/powerpoint/2010/main" val="4062132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second standard "Building family and community relationships," explains that early childhood educators should understand the importance of creating meaningful partnerships with families and the community (NAEYC, 2010, p. 1). When choosing a professional development opportunity, keep in mind that learning more about how to form meaningful partnerships with families and communities is crucial to successful early childhood environments.</a:t>
            </a:r>
          </a:p>
        </p:txBody>
      </p:sp>
      <p:sp>
        <p:nvSpPr>
          <p:cNvPr id="4" name="Slide Number Placeholder 3"/>
          <p:cNvSpPr>
            <a:spLocks noGrp="1"/>
          </p:cNvSpPr>
          <p:nvPr>
            <p:ph type="sldNum" sz="quarter" idx="5"/>
          </p:nvPr>
        </p:nvSpPr>
        <p:spPr/>
        <p:txBody>
          <a:bodyPr/>
          <a:lstStyle/>
          <a:p>
            <a:fld id="{B208A546-AF31-4B8C-9868-005E1E61DE7B}" type="slidenum">
              <a:rPr lang="en-US"/>
              <a:t>9</a:t>
            </a:fld>
            <a:endParaRPr lang="en-US"/>
          </a:p>
        </p:txBody>
      </p:sp>
    </p:spTree>
    <p:extLst>
      <p:ext uri="{BB962C8B-B14F-4D97-AF65-F5344CB8AC3E}">
        <p14:creationId xmlns:p14="http://schemas.microsoft.com/office/powerpoint/2010/main" val="1271011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9/9/2020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9/9/2020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cu.edu/individual-courses/continuing-educat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https://register.gotowebinar.com/register/128754061752842216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ctaregion2.org/leadershi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s://www.brandman.edu/academic-programs/extended-education/introduction-to-project-based-learning-experienc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8950" y="881126"/>
            <a:ext cx="9504175" cy="2541431"/>
          </a:xfrm>
        </p:spPr>
        <p:txBody>
          <a:bodyPr vert="horz" lIns="91440" tIns="45720" rIns="91440" bIns="0" rtlCol="0" anchor="b">
            <a:noAutofit/>
          </a:bodyPr>
          <a:lstStyle/>
          <a:p>
            <a:r>
              <a:rPr lang="en-US" sz="4800" dirty="0"/>
              <a:t>professional </a:t>
            </a:r>
            <a:br>
              <a:rPr lang="en-US" sz="4800" dirty="0"/>
            </a:br>
            <a:r>
              <a:rPr lang="en-US" sz="4800"/>
              <a:t>Development in </a:t>
            </a:r>
            <a:br>
              <a:rPr lang="en-US" sz="4800" dirty="0"/>
            </a:br>
            <a:r>
              <a:rPr lang="en-US" sz="4800"/>
              <a:t>Early childhood </a:t>
            </a:r>
            <a:br>
              <a:rPr lang="en-US" sz="4800" dirty="0"/>
            </a:br>
            <a:r>
              <a:rPr lang="en-US" sz="4800"/>
              <a:t>education</a:t>
            </a:r>
          </a:p>
        </p:txBody>
      </p:sp>
      <p:sp>
        <p:nvSpPr>
          <p:cNvPr id="3" name="Subtitle 2"/>
          <p:cNvSpPr>
            <a:spLocks noGrp="1"/>
          </p:cNvSpPr>
          <p:nvPr>
            <p:ph type="subTitle" idx="1"/>
          </p:nvPr>
        </p:nvSpPr>
        <p:spPr>
          <a:xfrm>
            <a:off x="2417780" y="3531204"/>
            <a:ext cx="8637072" cy="2099054"/>
          </a:xfrm>
        </p:spPr>
        <p:txBody>
          <a:bodyPr vert="horz" lIns="91440" tIns="91440" rIns="91440" bIns="91440" rtlCol="0" anchor="t">
            <a:normAutofit/>
          </a:bodyPr>
          <a:lstStyle/>
          <a:p>
            <a:r>
              <a:rPr lang="en-US" dirty="0"/>
              <a:t>Grand canyon university: </a:t>
            </a:r>
            <a:r>
              <a:rPr lang="en-US" dirty="0" err="1"/>
              <a:t>ece</a:t>
            </a:r>
            <a:r>
              <a:rPr lang="en-US" dirty="0"/>
              <a:t> 501</a:t>
            </a:r>
          </a:p>
          <a:p>
            <a:r>
              <a:rPr lang="en-US" dirty="0"/>
              <a:t>Jessica </a:t>
            </a:r>
            <a:r>
              <a:rPr lang="en-US" dirty="0" err="1"/>
              <a:t>sanchez</a:t>
            </a:r>
          </a:p>
          <a:p>
            <a:r>
              <a:rPr lang="en-US" dirty="0"/>
              <a:t>September 9, 2020</a:t>
            </a:r>
          </a:p>
        </p:txBody>
      </p:sp>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D9BDF-D036-492B-B55C-C18323406ACD}"/>
              </a:ext>
            </a:extLst>
          </p:cNvPr>
          <p:cNvSpPr>
            <a:spLocks noGrp="1"/>
          </p:cNvSpPr>
          <p:nvPr>
            <p:ph type="title"/>
          </p:nvPr>
        </p:nvSpPr>
        <p:spPr>
          <a:xfrm>
            <a:off x="1451579" y="804519"/>
            <a:ext cx="9603275" cy="1049235"/>
          </a:xfrm>
        </p:spPr>
        <p:txBody>
          <a:bodyPr>
            <a:normAutofit/>
          </a:bodyPr>
          <a:lstStyle/>
          <a:p>
            <a:r>
              <a:rPr lang="en-US">
                <a:ea typeface="+mj-lt"/>
                <a:cs typeface="+mj-lt"/>
              </a:rPr>
              <a:t>themes from NAEYC professional standards</a:t>
            </a:r>
          </a:p>
          <a:p>
            <a:endParaRPr lang="en-US" dirty="0"/>
          </a:p>
        </p:txBody>
      </p:sp>
      <p:pic>
        <p:nvPicPr>
          <p:cNvPr id="4" name="Picture 4" descr="A person sitting on a table&#10;&#10;Description automatically generated">
            <a:extLst>
              <a:ext uri="{FF2B5EF4-FFF2-40B4-BE49-F238E27FC236}">
                <a16:creationId xmlns:a16="http://schemas.microsoft.com/office/drawing/2014/main" id="{51885A4B-E137-4DCB-AABA-E990AC5B5C65}"/>
              </a:ext>
            </a:extLst>
          </p:cNvPr>
          <p:cNvPicPr>
            <a:picLocks noChangeAspect="1"/>
          </p:cNvPicPr>
          <p:nvPr/>
        </p:nvPicPr>
        <p:blipFill>
          <a:blip r:embed="rId3"/>
          <a:stretch>
            <a:fillRect/>
          </a:stretch>
        </p:blipFill>
        <p:spPr>
          <a:xfrm>
            <a:off x="1451579" y="2363140"/>
            <a:ext cx="4960443" cy="2755801"/>
          </a:xfrm>
          <a:prstGeom prst="rect">
            <a:avLst/>
          </a:prstGeom>
        </p:spPr>
      </p:pic>
      <p:sp>
        <p:nvSpPr>
          <p:cNvPr id="3" name="Content Placeholder 2">
            <a:extLst>
              <a:ext uri="{FF2B5EF4-FFF2-40B4-BE49-F238E27FC236}">
                <a16:creationId xmlns:a16="http://schemas.microsoft.com/office/drawing/2014/main" id="{0DE02571-FE30-4EEE-90BD-8606A66A33F9}"/>
              </a:ext>
            </a:extLst>
          </p:cNvPr>
          <p:cNvSpPr>
            <a:spLocks noGrp="1"/>
          </p:cNvSpPr>
          <p:nvPr>
            <p:ph idx="1"/>
          </p:nvPr>
        </p:nvSpPr>
        <p:spPr>
          <a:xfrm>
            <a:off x="6892299" y="2360790"/>
            <a:ext cx="4162555" cy="3105557"/>
          </a:xfrm>
        </p:spPr>
        <p:txBody>
          <a:bodyPr>
            <a:normAutofit/>
          </a:bodyPr>
          <a:lstStyle/>
          <a:p>
            <a:pPr marL="0" indent="0">
              <a:buNone/>
            </a:pPr>
            <a:r>
              <a:rPr lang="en-US" sz="2800">
                <a:ea typeface="+mn-lt"/>
                <a:cs typeface="+mn-lt"/>
              </a:rPr>
              <a:t>3. Observing, documenting, and assessing</a:t>
            </a:r>
            <a:endParaRPr lang="en-US" sz="2800"/>
          </a:p>
          <a:p>
            <a:pPr marL="457200" indent="-457200">
              <a:buAutoNum type="arabicPeriod"/>
            </a:pPr>
            <a:endParaRPr lang="en-US" sz="2800" dirty="0">
              <a:ea typeface="+mn-lt"/>
              <a:cs typeface="+mn-lt"/>
            </a:endParaRPr>
          </a:p>
        </p:txBody>
      </p:sp>
      <p:sp>
        <p:nvSpPr>
          <p:cNvPr id="22" name="TextBox 1">
            <a:extLst>
              <a:ext uri="{FF2B5EF4-FFF2-40B4-BE49-F238E27FC236}">
                <a16:creationId xmlns:a16="http://schemas.microsoft.com/office/drawing/2014/main" id="{8A29D047-DE73-4E58-B814-571AD85FC7DE}"/>
              </a:ext>
            </a:extLst>
          </p:cNvPr>
          <p:cNvSpPr txBox="1"/>
          <p:nvPr/>
        </p:nvSpPr>
        <p:spPr>
          <a:xfrm>
            <a:off x="5515154" y="5126965"/>
            <a:ext cx="1262333"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a:ea typeface="+mn-lt"/>
                <a:cs typeface="+mn-lt"/>
              </a:rPr>
              <a:t>bankstreet.edu</a:t>
            </a:r>
            <a:endParaRPr lang="en-US" sz="1000"/>
          </a:p>
        </p:txBody>
      </p:sp>
    </p:spTree>
    <p:extLst>
      <p:ext uri="{BB962C8B-B14F-4D97-AF65-F5344CB8AC3E}">
        <p14:creationId xmlns:p14="http://schemas.microsoft.com/office/powerpoint/2010/main" val="1535678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EFD1-EF73-4277-A38B-AF9285983A68}"/>
              </a:ext>
            </a:extLst>
          </p:cNvPr>
          <p:cNvSpPr>
            <a:spLocks noGrp="1"/>
          </p:cNvSpPr>
          <p:nvPr>
            <p:ph type="title"/>
          </p:nvPr>
        </p:nvSpPr>
        <p:spPr>
          <a:xfrm>
            <a:off x="1451579" y="804519"/>
            <a:ext cx="9603275" cy="1049235"/>
          </a:xfrm>
        </p:spPr>
        <p:txBody>
          <a:bodyPr>
            <a:normAutofit/>
          </a:bodyPr>
          <a:lstStyle/>
          <a:p>
            <a:r>
              <a:rPr lang="en-US">
                <a:ea typeface="+mj-lt"/>
                <a:cs typeface="+mj-lt"/>
              </a:rPr>
              <a:t>themes from NAEYC professional standards</a:t>
            </a:r>
            <a:endParaRPr lang="en-US" dirty="0">
              <a:ea typeface="+mj-lt"/>
              <a:cs typeface="+mj-lt"/>
            </a:endParaRPr>
          </a:p>
          <a:p>
            <a:endParaRPr lang="en-US" dirty="0">
              <a:ea typeface="+mj-lt"/>
              <a:cs typeface="+mj-lt"/>
            </a:endParaRPr>
          </a:p>
          <a:p>
            <a:endParaRPr lang="en-US" dirty="0"/>
          </a:p>
        </p:txBody>
      </p:sp>
      <p:sp>
        <p:nvSpPr>
          <p:cNvPr id="3" name="Content Placeholder 2">
            <a:extLst>
              <a:ext uri="{FF2B5EF4-FFF2-40B4-BE49-F238E27FC236}">
                <a16:creationId xmlns:a16="http://schemas.microsoft.com/office/drawing/2014/main" id="{6CEC110F-9845-45AD-928C-A0D434387399}"/>
              </a:ext>
            </a:extLst>
          </p:cNvPr>
          <p:cNvSpPr>
            <a:spLocks noGrp="1"/>
          </p:cNvSpPr>
          <p:nvPr>
            <p:ph idx="1"/>
          </p:nvPr>
        </p:nvSpPr>
        <p:spPr>
          <a:xfrm>
            <a:off x="1451579" y="2346413"/>
            <a:ext cx="4162555" cy="3119934"/>
          </a:xfrm>
        </p:spPr>
        <p:txBody>
          <a:bodyPr>
            <a:normAutofit/>
          </a:bodyPr>
          <a:lstStyle/>
          <a:p>
            <a:pPr marL="0" indent="0">
              <a:buNone/>
            </a:pPr>
            <a:r>
              <a:rPr lang="en-US" sz="2800">
                <a:ea typeface="+mn-lt"/>
                <a:cs typeface="+mn-lt"/>
              </a:rPr>
              <a:t>4. Using developmentally effective approaches</a:t>
            </a:r>
            <a:endParaRPr lang="en-US" sz="2800"/>
          </a:p>
        </p:txBody>
      </p:sp>
      <p:pic>
        <p:nvPicPr>
          <p:cNvPr id="4" name="Picture 4" descr="A small child sitting on a table&#10;&#10;Description automatically generated">
            <a:extLst>
              <a:ext uri="{FF2B5EF4-FFF2-40B4-BE49-F238E27FC236}">
                <a16:creationId xmlns:a16="http://schemas.microsoft.com/office/drawing/2014/main" id="{F639E521-D9BC-4D06-AE7A-782C2A08DBD4}"/>
              </a:ext>
            </a:extLst>
          </p:cNvPr>
          <p:cNvPicPr>
            <a:picLocks noChangeAspect="1"/>
          </p:cNvPicPr>
          <p:nvPr/>
        </p:nvPicPr>
        <p:blipFill>
          <a:blip r:embed="rId3"/>
          <a:stretch>
            <a:fillRect/>
          </a:stretch>
        </p:blipFill>
        <p:spPr>
          <a:xfrm>
            <a:off x="6094411" y="2345916"/>
            <a:ext cx="4960443" cy="2790249"/>
          </a:xfrm>
          <a:prstGeom prst="rect">
            <a:avLst/>
          </a:prstGeom>
        </p:spPr>
      </p:pic>
      <p:sp>
        <p:nvSpPr>
          <p:cNvPr id="6" name="TextBox 5">
            <a:extLst>
              <a:ext uri="{FF2B5EF4-FFF2-40B4-BE49-F238E27FC236}">
                <a16:creationId xmlns:a16="http://schemas.microsoft.com/office/drawing/2014/main" id="{2E1B3B83-93B9-4650-BFB2-44F0E8DEBB7D}"/>
              </a:ext>
            </a:extLst>
          </p:cNvPr>
          <p:cNvSpPr txBox="1"/>
          <p:nvPr/>
        </p:nvSpPr>
        <p:spPr>
          <a:xfrm>
            <a:off x="9325154" y="5141344"/>
            <a:ext cx="259942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t>Partnershipsforearlylearning.org</a:t>
            </a:r>
          </a:p>
        </p:txBody>
      </p:sp>
    </p:spTree>
    <p:extLst>
      <p:ext uri="{BB962C8B-B14F-4D97-AF65-F5344CB8AC3E}">
        <p14:creationId xmlns:p14="http://schemas.microsoft.com/office/powerpoint/2010/main" val="305155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86A8-8CBB-4398-A6CD-7495730037DC}"/>
              </a:ext>
            </a:extLst>
          </p:cNvPr>
          <p:cNvSpPr>
            <a:spLocks noGrp="1"/>
          </p:cNvSpPr>
          <p:nvPr>
            <p:ph type="title"/>
          </p:nvPr>
        </p:nvSpPr>
        <p:spPr/>
        <p:txBody>
          <a:bodyPr/>
          <a:lstStyle/>
          <a:p>
            <a:r>
              <a:rPr lang="en-US">
                <a:ea typeface="+mj-lt"/>
                <a:cs typeface="+mj-lt"/>
              </a:rPr>
              <a:t>themes from NAEYC professional standards</a:t>
            </a:r>
            <a:endParaRPr lang="en-US" dirty="0">
              <a:ea typeface="+mj-lt"/>
              <a:cs typeface="+mj-lt"/>
            </a:endParaRPr>
          </a:p>
          <a:p>
            <a:endParaRPr lang="en-US" dirty="0">
              <a:ea typeface="+mj-lt"/>
              <a:cs typeface="+mj-lt"/>
            </a:endParaRPr>
          </a:p>
          <a:p>
            <a:endParaRPr lang="en-US" dirty="0"/>
          </a:p>
        </p:txBody>
      </p:sp>
      <p:sp>
        <p:nvSpPr>
          <p:cNvPr id="3" name="Content Placeholder 2">
            <a:extLst>
              <a:ext uri="{FF2B5EF4-FFF2-40B4-BE49-F238E27FC236}">
                <a16:creationId xmlns:a16="http://schemas.microsoft.com/office/drawing/2014/main" id="{36F92B8E-5BD3-46E2-8C41-D0D6BFA3240C}"/>
              </a:ext>
            </a:extLst>
          </p:cNvPr>
          <p:cNvSpPr>
            <a:spLocks noGrp="1"/>
          </p:cNvSpPr>
          <p:nvPr>
            <p:ph idx="1"/>
          </p:nvPr>
        </p:nvSpPr>
        <p:spPr>
          <a:xfrm>
            <a:off x="6325503" y="2015733"/>
            <a:ext cx="4729352" cy="3278084"/>
          </a:xfrm>
        </p:spPr>
        <p:txBody>
          <a:bodyPr>
            <a:normAutofit/>
          </a:bodyPr>
          <a:lstStyle/>
          <a:p>
            <a:pPr marL="0" indent="0">
              <a:buNone/>
            </a:pPr>
            <a:r>
              <a:rPr lang="en-US" sz="2800">
                <a:ea typeface="+mn-lt"/>
                <a:cs typeface="+mn-lt"/>
              </a:rPr>
              <a:t>5. Using content knowledge to build curriculum</a:t>
            </a:r>
            <a:endParaRPr lang="en-US" sz="2800"/>
          </a:p>
        </p:txBody>
      </p:sp>
      <p:pic>
        <p:nvPicPr>
          <p:cNvPr id="4" name="Picture 4" descr="Businesswoman reviewing notes on a wall">
            <a:extLst>
              <a:ext uri="{FF2B5EF4-FFF2-40B4-BE49-F238E27FC236}">
                <a16:creationId xmlns:a16="http://schemas.microsoft.com/office/drawing/2014/main" id="{F88032CF-F423-41E6-ABF7-AC283707E203}"/>
              </a:ext>
            </a:extLst>
          </p:cNvPr>
          <p:cNvPicPr>
            <a:picLocks noChangeAspect="1"/>
          </p:cNvPicPr>
          <p:nvPr/>
        </p:nvPicPr>
        <p:blipFill>
          <a:blip r:embed="rId3"/>
          <a:stretch>
            <a:fillRect/>
          </a:stretch>
        </p:blipFill>
        <p:spPr>
          <a:xfrm>
            <a:off x="1446362" y="2155388"/>
            <a:ext cx="4799161" cy="3151070"/>
          </a:xfrm>
          <a:prstGeom prst="rect">
            <a:avLst/>
          </a:prstGeom>
        </p:spPr>
      </p:pic>
      <p:sp>
        <p:nvSpPr>
          <p:cNvPr id="6" name="TextBox 5">
            <a:extLst>
              <a:ext uri="{FF2B5EF4-FFF2-40B4-BE49-F238E27FC236}">
                <a16:creationId xmlns:a16="http://schemas.microsoft.com/office/drawing/2014/main" id="{601B6945-C31B-402D-A332-D3ABF7B8EF30}"/>
              </a:ext>
            </a:extLst>
          </p:cNvPr>
          <p:cNvSpPr txBox="1"/>
          <p:nvPr/>
        </p:nvSpPr>
        <p:spPr>
          <a:xfrm>
            <a:off x="4494362" y="5299494"/>
            <a:ext cx="17655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Stock Image, Microsoft Office</a:t>
            </a:r>
          </a:p>
        </p:txBody>
      </p:sp>
    </p:spTree>
    <p:extLst>
      <p:ext uri="{BB962C8B-B14F-4D97-AF65-F5344CB8AC3E}">
        <p14:creationId xmlns:p14="http://schemas.microsoft.com/office/powerpoint/2010/main" val="360695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99AC-EFB9-42DC-B6D5-74CAA6CC670E}"/>
              </a:ext>
            </a:extLst>
          </p:cNvPr>
          <p:cNvSpPr>
            <a:spLocks noGrp="1"/>
          </p:cNvSpPr>
          <p:nvPr>
            <p:ph type="title"/>
          </p:nvPr>
        </p:nvSpPr>
        <p:spPr/>
        <p:txBody>
          <a:bodyPr/>
          <a:lstStyle/>
          <a:p>
            <a:r>
              <a:rPr lang="en-US">
                <a:ea typeface="+mj-lt"/>
                <a:cs typeface="+mj-lt"/>
              </a:rPr>
              <a:t>themes from NAEYC professional standards</a:t>
            </a:r>
            <a:endParaRPr lang="en-US" dirty="0">
              <a:ea typeface="+mj-lt"/>
              <a:cs typeface="+mj-lt"/>
            </a:endParaRPr>
          </a:p>
          <a:p>
            <a:endParaRPr lang="en-US" dirty="0">
              <a:ea typeface="+mj-lt"/>
              <a:cs typeface="+mj-lt"/>
            </a:endParaRPr>
          </a:p>
          <a:p>
            <a:endParaRPr lang="en-US" dirty="0"/>
          </a:p>
        </p:txBody>
      </p:sp>
      <p:sp>
        <p:nvSpPr>
          <p:cNvPr id="3" name="Content Placeholder 2">
            <a:extLst>
              <a:ext uri="{FF2B5EF4-FFF2-40B4-BE49-F238E27FC236}">
                <a16:creationId xmlns:a16="http://schemas.microsoft.com/office/drawing/2014/main" id="{DB1AAE8F-D39D-47E3-8D0F-3545F54F91CC}"/>
              </a:ext>
            </a:extLst>
          </p:cNvPr>
          <p:cNvSpPr>
            <a:spLocks noGrp="1"/>
          </p:cNvSpPr>
          <p:nvPr>
            <p:ph idx="1"/>
          </p:nvPr>
        </p:nvSpPr>
        <p:spPr>
          <a:xfrm>
            <a:off x="1451579" y="2101995"/>
            <a:ext cx="4369917" cy="3119934"/>
          </a:xfrm>
        </p:spPr>
        <p:txBody>
          <a:bodyPr>
            <a:normAutofit/>
          </a:bodyPr>
          <a:lstStyle/>
          <a:p>
            <a:pPr marL="0" indent="0">
              <a:buNone/>
            </a:pPr>
            <a:r>
              <a:rPr lang="en-US" sz="2800">
                <a:ea typeface="+mn-lt"/>
                <a:cs typeface="+mn-lt"/>
              </a:rPr>
              <a:t>6. Becoming a professional</a:t>
            </a:r>
          </a:p>
        </p:txBody>
      </p:sp>
      <p:pic>
        <p:nvPicPr>
          <p:cNvPr id="5" name="Picture 5" descr="A group of people sitting at a table&#10;&#10;Description automatically generated">
            <a:extLst>
              <a:ext uri="{FF2B5EF4-FFF2-40B4-BE49-F238E27FC236}">
                <a16:creationId xmlns:a16="http://schemas.microsoft.com/office/drawing/2014/main" id="{D9C35558-2AE0-44BC-9F5F-0725670DFCFC}"/>
              </a:ext>
            </a:extLst>
          </p:cNvPr>
          <p:cNvPicPr>
            <a:picLocks noChangeAspect="1"/>
          </p:cNvPicPr>
          <p:nvPr/>
        </p:nvPicPr>
        <p:blipFill>
          <a:blip r:embed="rId3"/>
          <a:stretch>
            <a:fillRect/>
          </a:stretch>
        </p:blipFill>
        <p:spPr>
          <a:xfrm>
            <a:off x="5888966" y="2101961"/>
            <a:ext cx="4655388" cy="3114155"/>
          </a:xfrm>
          <a:prstGeom prst="rect">
            <a:avLst/>
          </a:prstGeom>
        </p:spPr>
      </p:pic>
      <p:sp>
        <p:nvSpPr>
          <p:cNvPr id="6" name="TextBox 5">
            <a:extLst>
              <a:ext uri="{FF2B5EF4-FFF2-40B4-BE49-F238E27FC236}">
                <a16:creationId xmlns:a16="http://schemas.microsoft.com/office/drawing/2014/main" id="{8478CDFB-1D79-49AD-9A3B-940DB384C9D5}"/>
              </a:ext>
            </a:extLst>
          </p:cNvPr>
          <p:cNvSpPr txBox="1"/>
          <p:nvPr/>
        </p:nvSpPr>
        <p:spPr>
          <a:xfrm>
            <a:off x="9353908" y="5227607"/>
            <a:ext cx="172240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ea typeface="+mn-lt"/>
                <a:cs typeface="+mn-lt"/>
              </a:rPr>
              <a:t>funderstanding.com</a:t>
            </a:r>
            <a:endParaRPr lang="en-US" sz="1000"/>
          </a:p>
        </p:txBody>
      </p:sp>
    </p:spTree>
    <p:extLst>
      <p:ext uri="{BB962C8B-B14F-4D97-AF65-F5344CB8AC3E}">
        <p14:creationId xmlns:p14="http://schemas.microsoft.com/office/powerpoint/2010/main" val="3431865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CD49-1D24-4B14-A5D5-4DBD25BFB3E7}"/>
              </a:ext>
            </a:extLst>
          </p:cNvPr>
          <p:cNvSpPr>
            <a:spLocks noGrp="1"/>
          </p:cNvSpPr>
          <p:nvPr>
            <p:ph type="title"/>
          </p:nvPr>
        </p:nvSpPr>
        <p:spPr/>
        <p:txBody>
          <a:bodyPr/>
          <a:lstStyle/>
          <a:p>
            <a:r>
              <a:rPr lang="en-US">
                <a:ea typeface="+mj-lt"/>
                <a:cs typeface="+mj-lt"/>
              </a:rPr>
              <a:t>themes from NAEYC professional standards</a:t>
            </a:r>
            <a:endParaRPr lang="en-US" dirty="0">
              <a:ea typeface="+mj-lt"/>
              <a:cs typeface="+mj-lt"/>
            </a:endParaRPr>
          </a:p>
          <a:p>
            <a:endParaRPr lang="en-US" dirty="0">
              <a:ea typeface="+mj-lt"/>
              <a:cs typeface="+mj-lt"/>
            </a:endParaRPr>
          </a:p>
          <a:p>
            <a:endParaRPr lang="en-US" dirty="0"/>
          </a:p>
        </p:txBody>
      </p:sp>
      <p:sp>
        <p:nvSpPr>
          <p:cNvPr id="3" name="Content Placeholder 2">
            <a:extLst>
              <a:ext uri="{FF2B5EF4-FFF2-40B4-BE49-F238E27FC236}">
                <a16:creationId xmlns:a16="http://schemas.microsoft.com/office/drawing/2014/main" id="{FEE682DB-DDF0-49E5-9F8B-1ED70E7F72F4}"/>
              </a:ext>
            </a:extLst>
          </p:cNvPr>
          <p:cNvSpPr>
            <a:spLocks noGrp="1"/>
          </p:cNvSpPr>
          <p:nvPr>
            <p:ph idx="1"/>
          </p:nvPr>
        </p:nvSpPr>
        <p:spPr>
          <a:xfrm>
            <a:off x="6613050" y="2116373"/>
            <a:ext cx="4441804" cy="3206199"/>
          </a:xfrm>
        </p:spPr>
        <p:txBody>
          <a:bodyPr>
            <a:normAutofit/>
          </a:bodyPr>
          <a:lstStyle/>
          <a:p>
            <a:pPr marL="0" indent="0">
              <a:buNone/>
            </a:pPr>
            <a:r>
              <a:rPr lang="en-US" sz="2800">
                <a:ea typeface="+mn-lt"/>
                <a:cs typeface="+mn-lt"/>
              </a:rPr>
              <a:t>7. Early childhood field experiences</a:t>
            </a:r>
            <a:endParaRPr lang="en-US" sz="2800"/>
          </a:p>
        </p:txBody>
      </p:sp>
      <p:pic>
        <p:nvPicPr>
          <p:cNvPr id="4" name="Picture 4" descr="A group of people standing in front of a crowd&#10;&#10;Description automatically generated">
            <a:extLst>
              <a:ext uri="{FF2B5EF4-FFF2-40B4-BE49-F238E27FC236}">
                <a16:creationId xmlns:a16="http://schemas.microsoft.com/office/drawing/2014/main" id="{B9957D26-9FD0-498A-A242-413440928340}"/>
              </a:ext>
            </a:extLst>
          </p:cNvPr>
          <p:cNvPicPr>
            <a:picLocks noChangeAspect="1"/>
          </p:cNvPicPr>
          <p:nvPr/>
        </p:nvPicPr>
        <p:blipFill>
          <a:blip r:embed="rId3"/>
          <a:stretch>
            <a:fillRect/>
          </a:stretch>
        </p:blipFill>
        <p:spPr>
          <a:xfrm>
            <a:off x="1446363" y="2112034"/>
            <a:ext cx="4813539" cy="3209026"/>
          </a:xfrm>
          <a:prstGeom prst="rect">
            <a:avLst/>
          </a:prstGeom>
        </p:spPr>
      </p:pic>
      <p:sp>
        <p:nvSpPr>
          <p:cNvPr id="5" name="TextBox 4">
            <a:extLst>
              <a:ext uri="{FF2B5EF4-FFF2-40B4-BE49-F238E27FC236}">
                <a16:creationId xmlns:a16="http://schemas.microsoft.com/office/drawing/2014/main" id="{60EB2E4C-BE18-435B-A6E6-19594D8D26C3}"/>
              </a:ext>
            </a:extLst>
          </p:cNvPr>
          <p:cNvSpPr txBox="1"/>
          <p:nvPr/>
        </p:nvSpPr>
        <p:spPr>
          <a:xfrm>
            <a:off x="5658927" y="5313872"/>
            <a:ext cx="60097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ea typeface="+mn-lt"/>
                <a:cs typeface="+mn-lt"/>
              </a:rPr>
              <a:t>ycp.edu</a:t>
            </a:r>
            <a:endParaRPr lang="en-US" sz="1000"/>
          </a:p>
        </p:txBody>
      </p:sp>
    </p:spTree>
    <p:extLst>
      <p:ext uri="{BB962C8B-B14F-4D97-AF65-F5344CB8AC3E}">
        <p14:creationId xmlns:p14="http://schemas.microsoft.com/office/powerpoint/2010/main" val="1022344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30BD41A-6FDF-4536-9484-CCFC7D417E3E}"/>
              </a:ext>
            </a:extLst>
          </p:cNvPr>
          <p:cNvSpPr>
            <a:spLocks noGrp="1"/>
          </p:cNvSpPr>
          <p:nvPr>
            <p:ph type="title"/>
          </p:nvPr>
        </p:nvSpPr>
        <p:spPr>
          <a:xfrm>
            <a:off x="1451580" y="804520"/>
            <a:ext cx="4176511" cy="1049235"/>
          </a:xfrm>
        </p:spPr>
        <p:txBody>
          <a:bodyPr>
            <a:normAutofit/>
          </a:bodyPr>
          <a:lstStyle/>
          <a:p>
            <a:r>
              <a:rPr lang="en-US" sz="2700">
                <a:ea typeface="+mj-lt"/>
                <a:cs typeface="+mj-lt"/>
              </a:rPr>
              <a:t>promoting professional practice</a:t>
            </a:r>
            <a:endParaRPr lang="en-US" sz="2700"/>
          </a:p>
        </p:txBody>
      </p:sp>
      <p:sp>
        <p:nvSpPr>
          <p:cNvPr id="13" name="Rectangle 1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D324E7E9-74EE-4AB8-9CC4-71BA61A723EE}"/>
              </a:ext>
            </a:extLst>
          </p:cNvPr>
          <p:cNvSpPr>
            <a:spLocks noGrp="1"/>
          </p:cNvSpPr>
          <p:nvPr>
            <p:ph idx="1"/>
          </p:nvPr>
        </p:nvSpPr>
        <p:spPr>
          <a:xfrm>
            <a:off x="1451581" y="2015732"/>
            <a:ext cx="4646664" cy="3450613"/>
          </a:xfrm>
        </p:spPr>
        <p:txBody>
          <a:bodyPr>
            <a:normAutofit/>
          </a:bodyPr>
          <a:lstStyle/>
          <a:p>
            <a:pPr marL="457200" indent="-457200"/>
            <a:r>
              <a:rPr lang="en-US" sz="2800"/>
              <a:t>Ethical Responsibilities to Children </a:t>
            </a:r>
            <a:r>
              <a:rPr lang="en-US" sz="2400"/>
              <a:t>(NAEYC, 2011)</a:t>
            </a:r>
            <a:endParaRPr lang="en-US"/>
          </a:p>
          <a:p>
            <a:pPr lvl="1"/>
            <a:endParaRPr lang="en-US" sz="2800" dirty="0"/>
          </a:p>
        </p:txBody>
      </p:sp>
      <p:pic>
        <p:nvPicPr>
          <p:cNvPr id="4" name="Picture 4" descr="Child looking at a world map">
            <a:extLst>
              <a:ext uri="{FF2B5EF4-FFF2-40B4-BE49-F238E27FC236}">
                <a16:creationId xmlns:a16="http://schemas.microsoft.com/office/drawing/2014/main" id="{3AB584DB-A919-4315-8D8C-AF39ABA5C806}"/>
              </a:ext>
            </a:extLst>
          </p:cNvPr>
          <p:cNvPicPr>
            <a:picLocks noChangeAspect="1"/>
          </p:cNvPicPr>
          <p:nvPr/>
        </p:nvPicPr>
        <p:blipFill>
          <a:blip r:embed="rId3"/>
          <a:stretch>
            <a:fillRect/>
          </a:stretch>
        </p:blipFill>
        <p:spPr>
          <a:xfrm>
            <a:off x="6094411" y="1509171"/>
            <a:ext cx="4960442" cy="3311095"/>
          </a:xfrm>
          <a:prstGeom prst="rect">
            <a:avLst/>
          </a:prstGeom>
        </p:spPr>
      </p:pic>
      <p:pic>
        <p:nvPicPr>
          <p:cNvPr id="15" name="Picture 1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A814AC4-2195-40E9-B93C-D637702B61DE}"/>
              </a:ext>
            </a:extLst>
          </p:cNvPr>
          <p:cNvSpPr txBox="1"/>
          <p:nvPr/>
        </p:nvSpPr>
        <p:spPr>
          <a:xfrm>
            <a:off x="9296400" y="4753155"/>
            <a:ext cx="17655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Stock Image, Microsoft Office</a:t>
            </a:r>
          </a:p>
        </p:txBody>
      </p:sp>
    </p:spTree>
    <p:extLst>
      <p:ext uri="{BB962C8B-B14F-4D97-AF65-F5344CB8AC3E}">
        <p14:creationId xmlns:p14="http://schemas.microsoft.com/office/powerpoint/2010/main" val="41911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C76AC0-BB6B-419E-A327-AFA297500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3E0B6A3-E197-43D6-82D5-7455DAB1A7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1847088"/>
            <a:ext cx="4158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402E9B11-3347-4E7F-B61D-A58FFE5F6926}"/>
              </a:ext>
            </a:extLst>
          </p:cNvPr>
          <p:cNvSpPr>
            <a:spLocks noGrp="1"/>
          </p:cNvSpPr>
          <p:nvPr>
            <p:ph type="title"/>
          </p:nvPr>
        </p:nvSpPr>
        <p:spPr>
          <a:xfrm>
            <a:off x="6579648" y="804520"/>
            <a:ext cx="4158749" cy="1049235"/>
          </a:xfrm>
        </p:spPr>
        <p:txBody>
          <a:bodyPr>
            <a:normAutofit/>
          </a:bodyPr>
          <a:lstStyle/>
          <a:p>
            <a:r>
              <a:rPr lang="en-US" sz="2700">
                <a:ea typeface="+mj-lt"/>
                <a:cs typeface="+mj-lt"/>
              </a:rPr>
              <a:t>promoting professional practice</a:t>
            </a:r>
          </a:p>
          <a:p>
            <a:endParaRPr lang="en-US" sz="2700"/>
          </a:p>
        </p:txBody>
      </p:sp>
      <p:sp>
        <p:nvSpPr>
          <p:cNvPr id="13" name="Rectangle 12">
            <a:extLst>
              <a:ext uri="{FF2B5EF4-FFF2-40B4-BE49-F238E27FC236}">
                <a16:creationId xmlns:a16="http://schemas.microsoft.com/office/drawing/2014/main" id="{8B0E4246-09B8-46D7-A0D2-4D264863A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4" descr="A picture containing person, table, computer, food&#10;&#10;Description automatically generated">
            <a:extLst>
              <a:ext uri="{FF2B5EF4-FFF2-40B4-BE49-F238E27FC236}">
                <a16:creationId xmlns:a16="http://schemas.microsoft.com/office/drawing/2014/main" id="{98ADB063-51C4-419A-96BD-EA822063AC21}"/>
              </a:ext>
            </a:extLst>
          </p:cNvPr>
          <p:cNvPicPr>
            <a:picLocks noChangeAspect="1"/>
          </p:cNvPicPr>
          <p:nvPr/>
        </p:nvPicPr>
        <p:blipFill>
          <a:blip r:embed="rId3"/>
          <a:stretch>
            <a:fillRect/>
          </a:stretch>
        </p:blipFill>
        <p:spPr>
          <a:xfrm>
            <a:off x="1130029" y="1747040"/>
            <a:ext cx="4960442" cy="2777847"/>
          </a:xfrm>
          <a:prstGeom prst="rect">
            <a:avLst/>
          </a:prstGeom>
        </p:spPr>
      </p:pic>
      <p:sp>
        <p:nvSpPr>
          <p:cNvPr id="3" name="Content Placeholder 2">
            <a:extLst>
              <a:ext uri="{FF2B5EF4-FFF2-40B4-BE49-F238E27FC236}">
                <a16:creationId xmlns:a16="http://schemas.microsoft.com/office/drawing/2014/main" id="{BFFC6011-7704-4EFE-9285-56096D811123}"/>
              </a:ext>
            </a:extLst>
          </p:cNvPr>
          <p:cNvSpPr>
            <a:spLocks noGrp="1"/>
          </p:cNvSpPr>
          <p:nvPr>
            <p:ph idx="1"/>
          </p:nvPr>
        </p:nvSpPr>
        <p:spPr>
          <a:xfrm>
            <a:off x="6579647" y="2015732"/>
            <a:ext cx="4489429" cy="3450613"/>
          </a:xfrm>
        </p:spPr>
        <p:txBody>
          <a:bodyPr>
            <a:normAutofit/>
          </a:bodyPr>
          <a:lstStyle/>
          <a:p>
            <a:pPr marL="342900" indent="-342900"/>
            <a:r>
              <a:rPr lang="en-US" sz="2800">
                <a:ea typeface="+mn-lt"/>
                <a:cs typeface="+mn-lt"/>
              </a:rPr>
              <a:t>Ethical Responsibilities to Families (NAEYC, 2011)</a:t>
            </a:r>
          </a:p>
          <a:p>
            <a:pPr marL="342900" indent="-342900"/>
            <a:endParaRPr lang="en-US">
              <a:ea typeface="+mn-lt"/>
              <a:cs typeface="+mn-lt"/>
            </a:endParaRPr>
          </a:p>
        </p:txBody>
      </p:sp>
      <p:pic>
        <p:nvPicPr>
          <p:cNvPr id="15" name="Picture 14">
            <a:extLst>
              <a:ext uri="{FF2B5EF4-FFF2-40B4-BE49-F238E27FC236}">
                <a16:creationId xmlns:a16="http://schemas.microsoft.com/office/drawing/2014/main" id="{F50C8D8D-B32F-4194-8321-164EC44275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5BD24D8B-8573-4260-B700-E860AD6D2A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E0AEC4B-16C6-41A6-9DAA-58504B905930}"/>
              </a:ext>
            </a:extLst>
          </p:cNvPr>
          <p:cNvSpPr txBox="1"/>
          <p:nvPr/>
        </p:nvSpPr>
        <p:spPr>
          <a:xfrm>
            <a:off x="4781909" y="4523117"/>
            <a:ext cx="131984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t>Tipsonlifeandlove.org</a:t>
            </a:r>
          </a:p>
        </p:txBody>
      </p:sp>
    </p:spTree>
    <p:extLst>
      <p:ext uri="{BB962C8B-B14F-4D97-AF65-F5344CB8AC3E}">
        <p14:creationId xmlns:p14="http://schemas.microsoft.com/office/powerpoint/2010/main" val="105426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09B99C3-6C3D-4AF2-BDD5-818F8C3AFA21}"/>
              </a:ext>
            </a:extLst>
          </p:cNvPr>
          <p:cNvSpPr>
            <a:spLocks noGrp="1"/>
          </p:cNvSpPr>
          <p:nvPr>
            <p:ph type="title"/>
          </p:nvPr>
        </p:nvSpPr>
        <p:spPr>
          <a:xfrm>
            <a:off x="1451580" y="804520"/>
            <a:ext cx="4176511" cy="1049235"/>
          </a:xfrm>
        </p:spPr>
        <p:txBody>
          <a:bodyPr>
            <a:normAutofit/>
          </a:bodyPr>
          <a:lstStyle/>
          <a:p>
            <a:r>
              <a:rPr lang="en-US" sz="2700">
                <a:ea typeface="+mj-lt"/>
                <a:cs typeface="+mj-lt"/>
              </a:rPr>
              <a:t>promoting professional practice</a:t>
            </a:r>
          </a:p>
          <a:p>
            <a:endParaRPr lang="en-US" sz="2700">
              <a:ea typeface="+mj-lt"/>
              <a:cs typeface="+mj-lt"/>
            </a:endParaRPr>
          </a:p>
          <a:p>
            <a:endParaRPr lang="en-US" sz="2700"/>
          </a:p>
        </p:txBody>
      </p:sp>
      <p:sp>
        <p:nvSpPr>
          <p:cNvPr id="13" name="Rectangle 1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72D007B3-ED63-4EB8-9165-B5E6D6DCBEE2}"/>
              </a:ext>
            </a:extLst>
          </p:cNvPr>
          <p:cNvSpPr>
            <a:spLocks noGrp="1"/>
          </p:cNvSpPr>
          <p:nvPr>
            <p:ph idx="1"/>
          </p:nvPr>
        </p:nvSpPr>
        <p:spPr>
          <a:xfrm>
            <a:off x="1451581" y="2015732"/>
            <a:ext cx="4646664" cy="3450613"/>
          </a:xfrm>
        </p:spPr>
        <p:txBody>
          <a:bodyPr>
            <a:normAutofit/>
          </a:bodyPr>
          <a:lstStyle/>
          <a:p>
            <a:pPr marL="342900" indent="-342900"/>
            <a:r>
              <a:rPr lang="en-US" sz="2800">
                <a:ea typeface="+mn-lt"/>
                <a:cs typeface="+mn-lt"/>
              </a:rPr>
              <a:t>Ethical Responsibilities to Colleagues (NAEYC, 2011)</a:t>
            </a:r>
          </a:p>
        </p:txBody>
      </p:sp>
      <p:pic>
        <p:nvPicPr>
          <p:cNvPr id="4" name="Picture 4" descr="A group of people posing for a photo&#10;&#10;Description automatically generated">
            <a:extLst>
              <a:ext uri="{FF2B5EF4-FFF2-40B4-BE49-F238E27FC236}">
                <a16:creationId xmlns:a16="http://schemas.microsoft.com/office/drawing/2014/main" id="{5BCFCCA1-A27A-40DE-BCCA-CF71432ADD4A}"/>
              </a:ext>
            </a:extLst>
          </p:cNvPr>
          <p:cNvPicPr>
            <a:picLocks noChangeAspect="1"/>
          </p:cNvPicPr>
          <p:nvPr/>
        </p:nvPicPr>
        <p:blipFill>
          <a:blip r:embed="rId3"/>
          <a:stretch>
            <a:fillRect/>
          </a:stretch>
        </p:blipFill>
        <p:spPr>
          <a:xfrm>
            <a:off x="6184498" y="805583"/>
            <a:ext cx="4780268" cy="4660762"/>
          </a:xfrm>
          <a:prstGeom prst="rect">
            <a:avLst/>
          </a:prstGeom>
        </p:spPr>
      </p:pic>
      <p:pic>
        <p:nvPicPr>
          <p:cNvPr id="15" name="Picture 1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BA981FA-1672-4C74-BEFD-86A2C966F6C5}"/>
              </a:ext>
            </a:extLst>
          </p:cNvPr>
          <p:cNvSpPr txBox="1"/>
          <p:nvPr/>
        </p:nvSpPr>
        <p:spPr>
          <a:xfrm>
            <a:off x="9857116" y="5472022"/>
            <a:ext cx="113293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ea typeface="+mn-lt"/>
                <a:cs typeface="+mn-lt"/>
              </a:rPr>
              <a:t>frankfortparks.org</a:t>
            </a:r>
            <a:endParaRPr lang="en-US" sz="1000"/>
          </a:p>
        </p:txBody>
      </p:sp>
    </p:spTree>
    <p:extLst>
      <p:ext uri="{BB962C8B-B14F-4D97-AF65-F5344CB8AC3E}">
        <p14:creationId xmlns:p14="http://schemas.microsoft.com/office/powerpoint/2010/main" val="3312874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5C76AC0-BB6B-419E-A327-AFA297500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B3E0B6A3-E197-43D6-82D5-7455DAB1A7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1847088"/>
            <a:ext cx="4158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CBE2247B-6480-417A-B2FC-6D27BABF6D8C}"/>
              </a:ext>
            </a:extLst>
          </p:cNvPr>
          <p:cNvSpPr>
            <a:spLocks noGrp="1"/>
          </p:cNvSpPr>
          <p:nvPr>
            <p:ph type="title"/>
          </p:nvPr>
        </p:nvSpPr>
        <p:spPr>
          <a:xfrm>
            <a:off x="6579648" y="804520"/>
            <a:ext cx="4158749" cy="1049235"/>
          </a:xfrm>
        </p:spPr>
        <p:txBody>
          <a:bodyPr>
            <a:normAutofit/>
          </a:bodyPr>
          <a:lstStyle/>
          <a:p>
            <a:r>
              <a:rPr lang="en-US" sz="2700">
                <a:ea typeface="+mj-lt"/>
                <a:cs typeface="+mj-lt"/>
              </a:rPr>
              <a:t>promoting professional practice</a:t>
            </a:r>
          </a:p>
          <a:p>
            <a:endParaRPr lang="en-US" sz="2700"/>
          </a:p>
        </p:txBody>
      </p:sp>
      <p:sp>
        <p:nvSpPr>
          <p:cNvPr id="42" name="Rectangle 41">
            <a:extLst>
              <a:ext uri="{FF2B5EF4-FFF2-40B4-BE49-F238E27FC236}">
                <a16:creationId xmlns:a16="http://schemas.microsoft.com/office/drawing/2014/main" id="{8B0E4246-09B8-46D7-A0D2-4D264863A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4" name="Picture 4" descr="A group of people walking on a beach&#10;&#10;Description automatically generated">
            <a:extLst>
              <a:ext uri="{FF2B5EF4-FFF2-40B4-BE49-F238E27FC236}">
                <a16:creationId xmlns:a16="http://schemas.microsoft.com/office/drawing/2014/main" id="{D5A37E8D-2656-4A84-AEBA-2929017F51D5}"/>
              </a:ext>
            </a:extLst>
          </p:cNvPr>
          <p:cNvPicPr>
            <a:picLocks noChangeAspect="1"/>
          </p:cNvPicPr>
          <p:nvPr/>
        </p:nvPicPr>
        <p:blipFill>
          <a:blip r:embed="rId3"/>
          <a:stretch>
            <a:fillRect/>
          </a:stretch>
        </p:blipFill>
        <p:spPr>
          <a:xfrm>
            <a:off x="1130029" y="1740840"/>
            <a:ext cx="4960442" cy="2790248"/>
          </a:xfrm>
          <a:prstGeom prst="rect">
            <a:avLst/>
          </a:prstGeom>
        </p:spPr>
      </p:pic>
      <p:sp>
        <p:nvSpPr>
          <p:cNvPr id="3" name="Content Placeholder 2">
            <a:extLst>
              <a:ext uri="{FF2B5EF4-FFF2-40B4-BE49-F238E27FC236}">
                <a16:creationId xmlns:a16="http://schemas.microsoft.com/office/drawing/2014/main" id="{CB7F3C02-2B61-4303-B2E1-F1E07D1B7DF0}"/>
              </a:ext>
            </a:extLst>
          </p:cNvPr>
          <p:cNvSpPr>
            <a:spLocks noGrp="1"/>
          </p:cNvSpPr>
          <p:nvPr>
            <p:ph idx="1"/>
          </p:nvPr>
        </p:nvSpPr>
        <p:spPr>
          <a:xfrm>
            <a:off x="6579647" y="2015732"/>
            <a:ext cx="4158750" cy="3450613"/>
          </a:xfrm>
        </p:spPr>
        <p:txBody>
          <a:bodyPr>
            <a:normAutofit/>
          </a:bodyPr>
          <a:lstStyle/>
          <a:p>
            <a:pPr marL="342900" indent="-342900"/>
            <a:r>
              <a:rPr lang="en-US" sz="2800">
                <a:ea typeface="+mn-lt"/>
                <a:cs typeface="+mn-lt"/>
              </a:rPr>
              <a:t>Ethical Responsibilities to Community and Society (NAEYC, 2011)</a:t>
            </a:r>
          </a:p>
        </p:txBody>
      </p:sp>
      <p:pic>
        <p:nvPicPr>
          <p:cNvPr id="44" name="Picture 43">
            <a:extLst>
              <a:ext uri="{FF2B5EF4-FFF2-40B4-BE49-F238E27FC236}">
                <a16:creationId xmlns:a16="http://schemas.microsoft.com/office/drawing/2014/main" id="{F50C8D8D-B32F-4194-8321-164EC44275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6" name="Straight Connector 45">
            <a:extLst>
              <a:ext uri="{FF2B5EF4-FFF2-40B4-BE49-F238E27FC236}">
                <a16:creationId xmlns:a16="http://schemas.microsoft.com/office/drawing/2014/main" id="{5BD24D8B-8573-4260-B700-E860AD6D2A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9" name="TextBox 1">
            <a:extLst>
              <a:ext uri="{FF2B5EF4-FFF2-40B4-BE49-F238E27FC236}">
                <a16:creationId xmlns:a16="http://schemas.microsoft.com/office/drawing/2014/main" id="{DE2D3DAD-06B3-459B-BB16-36914E042008}"/>
              </a:ext>
            </a:extLst>
          </p:cNvPr>
          <p:cNvSpPr txBox="1"/>
          <p:nvPr/>
        </p:nvSpPr>
        <p:spPr>
          <a:xfrm>
            <a:off x="5184476" y="4523117"/>
            <a:ext cx="917275"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a:t>Realtor.com</a:t>
            </a:r>
          </a:p>
        </p:txBody>
      </p:sp>
    </p:spTree>
    <p:extLst>
      <p:ext uri="{BB962C8B-B14F-4D97-AF65-F5344CB8AC3E}">
        <p14:creationId xmlns:p14="http://schemas.microsoft.com/office/powerpoint/2010/main" val="1362942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6DF65-543C-4000-855A-7C33703594C8}"/>
              </a:ext>
            </a:extLst>
          </p:cNvPr>
          <p:cNvSpPr>
            <a:spLocks noGrp="1"/>
          </p:cNvSpPr>
          <p:nvPr>
            <p:ph type="title"/>
          </p:nvPr>
        </p:nvSpPr>
        <p:spPr/>
        <p:txBody>
          <a:bodyPr/>
          <a:lstStyle/>
          <a:p>
            <a:r>
              <a:rPr lang="en-US">
                <a:ea typeface="+mj-lt"/>
                <a:cs typeface="+mj-lt"/>
              </a:rPr>
              <a:t>promoting professional practice</a:t>
            </a:r>
          </a:p>
          <a:p>
            <a:endParaRPr lang="en-US" dirty="0"/>
          </a:p>
        </p:txBody>
      </p:sp>
      <p:sp>
        <p:nvSpPr>
          <p:cNvPr id="3" name="Content Placeholder 2">
            <a:extLst>
              <a:ext uri="{FF2B5EF4-FFF2-40B4-BE49-F238E27FC236}">
                <a16:creationId xmlns:a16="http://schemas.microsoft.com/office/drawing/2014/main" id="{D92E66FB-4E29-48A7-B82D-31339A3C11FB}"/>
              </a:ext>
            </a:extLst>
          </p:cNvPr>
          <p:cNvSpPr>
            <a:spLocks noGrp="1"/>
          </p:cNvSpPr>
          <p:nvPr>
            <p:ph idx="1"/>
          </p:nvPr>
        </p:nvSpPr>
        <p:spPr/>
        <p:txBody>
          <a:bodyPr>
            <a:normAutofit/>
          </a:bodyPr>
          <a:lstStyle/>
          <a:p>
            <a:pPr marL="342900" indent="-342900"/>
            <a:r>
              <a:rPr lang="en-US" sz="2800">
                <a:ea typeface="+mn-lt"/>
                <a:cs typeface="+mn-lt"/>
              </a:rPr>
              <a:t>Statement of Commitment (NAEYC, 2011)</a:t>
            </a:r>
          </a:p>
        </p:txBody>
      </p:sp>
      <p:pic>
        <p:nvPicPr>
          <p:cNvPr id="4" name="Picture 4" descr="A picture containing grass, field, table, sitting&#10;&#10;Description automatically generated">
            <a:extLst>
              <a:ext uri="{FF2B5EF4-FFF2-40B4-BE49-F238E27FC236}">
                <a16:creationId xmlns:a16="http://schemas.microsoft.com/office/drawing/2014/main" id="{A2AC5EB5-A2EC-49F2-B771-3B3AE81F0605}"/>
              </a:ext>
            </a:extLst>
          </p:cNvPr>
          <p:cNvPicPr>
            <a:picLocks noChangeAspect="1"/>
          </p:cNvPicPr>
          <p:nvPr/>
        </p:nvPicPr>
        <p:blipFill>
          <a:blip r:embed="rId3"/>
          <a:stretch>
            <a:fillRect/>
          </a:stretch>
        </p:blipFill>
        <p:spPr>
          <a:xfrm>
            <a:off x="1446363" y="2850479"/>
            <a:ext cx="7315199" cy="2724175"/>
          </a:xfrm>
          <a:prstGeom prst="rect">
            <a:avLst/>
          </a:prstGeom>
        </p:spPr>
      </p:pic>
      <p:sp>
        <p:nvSpPr>
          <p:cNvPr id="6" name="TextBox 5">
            <a:extLst>
              <a:ext uri="{FF2B5EF4-FFF2-40B4-BE49-F238E27FC236}">
                <a16:creationId xmlns:a16="http://schemas.microsoft.com/office/drawing/2014/main" id="{28885977-D454-4C4C-A156-A29A36AE5CED}"/>
              </a:ext>
            </a:extLst>
          </p:cNvPr>
          <p:cNvSpPr txBox="1"/>
          <p:nvPr/>
        </p:nvSpPr>
        <p:spPr>
          <a:xfrm>
            <a:off x="7555840" y="5586143"/>
            <a:ext cx="120482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t>Firstrepublic.com</a:t>
            </a:r>
          </a:p>
        </p:txBody>
      </p:sp>
    </p:spTree>
    <p:extLst>
      <p:ext uri="{BB962C8B-B14F-4D97-AF65-F5344CB8AC3E}">
        <p14:creationId xmlns:p14="http://schemas.microsoft.com/office/powerpoint/2010/main" val="766872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463B-2BD4-4CFF-9BB3-36CA5E280C60}"/>
              </a:ext>
            </a:extLst>
          </p:cNvPr>
          <p:cNvSpPr>
            <a:spLocks noGrp="1"/>
          </p:cNvSpPr>
          <p:nvPr>
            <p:ph type="title"/>
          </p:nvPr>
        </p:nvSpPr>
        <p:spPr>
          <a:xfrm>
            <a:off x="1451579" y="804519"/>
            <a:ext cx="9603275" cy="1049235"/>
          </a:xfrm>
        </p:spPr>
        <p:txBody>
          <a:bodyPr>
            <a:normAutofit/>
          </a:bodyPr>
          <a:lstStyle/>
          <a:p>
            <a:r>
              <a:rPr lang="en-US" dirty="0"/>
              <a:t>overview</a:t>
            </a:r>
          </a:p>
        </p:txBody>
      </p:sp>
      <p:sp>
        <p:nvSpPr>
          <p:cNvPr id="3" name="Content Placeholder 2">
            <a:extLst>
              <a:ext uri="{FF2B5EF4-FFF2-40B4-BE49-F238E27FC236}">
                <a16:creationId xmlns:a16="http://schemas.microsoft.com/office/drawing/2014/main" id="{DF2EFD34-EEFE-4049-9BEA-8065C91B4EDC}"/>
              </a:ext>
            </a:extLst>
          </p:cNvPr>
          <p:cNvSpPr>
            <a:spLocks noGrp="1"/>
          </p:cNvSpPr>
          <p:nvPr>
            <p:ph idx="1"/>
          </p:nvPr>
        </p:nvSpPr>
        <p:spPr>
          <a:xfrm>
            <a:off x="1394072" y="2015732"/>
            <a:ext cx="5250514" cy="3450613"/>
          </a:xfrm>
        </p:spPr>
        <p:txBody>
          <a:bodyPr>
            <a:normAutofit/>
          </a:bodyPr>
          <a:lstStyle/>
          <a:p>
            <a:pPr>
              <a:lnSpc>
                <a:spcPct val="110000"/>
              </a:lnSpc>
            </a:pPr>
            <a:r>
              <a:rPr lang="en-US" sz="2400">
                <a:ea typeface="+mn-lt"/>
                <a:cs typeface="+mn-lt"/>
              </a:rPr>
              <a:t>How PD maximizes learning outcomes</a:t>
            </a:r>
            <a:endParaRPr lang="en-US" sz="2400"/>
          </a:p>
          <a:p>
            <a:pPr>
              <a:lnSpc>
                <a:spcPct val="110000"/>
              </a:lnSpc>
            </a:pPr>
            <a:r>
              <a:rPr lang="en-US" sz="2400">
                <a:ea typeface="+mn-lt"/>
                <a:cs typeface="+mn-lt"/>
              </a:rPr>
              <a:t>What makes PD effective?</a:t>
            </a:r>
          </a:p>
          <a:p>
            <a:pPr>
              <a:lnSpc>
                <a:spcPct val="110000"/>
              </a:lnSpc>
            </a:pPr>
            <a:r>
              <a:rPr lang="en-US" sz="2400">
                <a:ea typeface="+mn-lt"/>
                <a:cs typeface="+mn-lt"/>
              </a:rPr>
              <a:t>NAEYC professional standards</a:t>
            </a:r>
            <a:endParaRPr lang="en-US" sz="2400"/>
          </a:p>
          <a:p>
            <a:pPr>
              <a:lnSpc>
                <a:spcPct val="110000"/>
              </a:lnSpc>
            </a:pPr>
            <a:r>
              <a:rPr lang="en-US" sz="2400">
                <a:ea typeface="+mn-lt"/>
                <a:cs typeface="+mn-lt"/>
              </a:rPr>
              <a:t>Promoting professional practice</a:t>
            </a:r>
            <a:endParaRPr lang="en-US" sz="2400"/>
          </a:p>
          <a:p>
            <a:pPr>
              <a:lnSpc>
                <a:spcPct val="110000"/>
              </a:lnSpc>
            </a:pPr>
            <a:r>
              <a:rPr lang="en-US" sz="2400">
                <a:ea typeface="+mn-lt"/>
                <a:cs typeface="+mn-lt"/>
              </a:rPr>
              <a:t>Current PD opportunities</a:t>
            </a:r>
            <a:r>
              <a:rPr lang="en-US" dirty="0">
                <a:ea typeface="+mn-lt"/>
                <a:cs typeface="+mn-lt"/>
              </a:rPr>
              <a:t> </a:t>
            </a:r>
            <a:endParaRPr lang="en-US" dirty="0"/>
          </a:p>
        </p:txBody>
      </p:sp>
      <p:pic>
        <p:nvPicPr>
          <p:cNvPr id="5" name="Picture 5" descr="Business people video conferencing">
            <a:extLst>
              <a:ext uri="{FF2B5EF4-FFF2-40B4-BE49-F238E27FC236}">
                <a16:creationId xmlns:a16="http://schemas.microsoft.com/office/drawing/2014/main" id="{876BDEB8-0236-42CB-A74D-A7D4EC2A8128}"/>
              </a:ext>
            </a:extLst>
          </p:cNvPr>
          <p:cNvPicPr>
            <a:picLocks noChangeAspect="1"/>
          </p:cNvPicPr>
          <p:nvPr/>
        </p:nvPicPr>
        <p:blipFill>
          <a:blip r:embed="rId3"/>
          <a:stretch>
            <a:fillRect/>
          </a:stretch>
        </p:blipFill>
        <p:spPr>
          <a:xfrm>
            <a:off x="6640751" y="2085493"/>
            <a:ext cx="4414103" cy="2937284"/>
          </a:xfrm>
          <a:prstGeom prst="rect">
            <a:avLst/>
          </a:prstGeom>
        </p:spPr>
      </p:pic>
      <p:sp>
        <p:nvSpPr>
          <p:cNvPr id="4" name="TextBox 3">
            <a:extLst>
              <a:ext uri="{FF2B5EF4-FFF2-40B4-BE49-F238E27FC236}">
                <a16:creationId xmlns:a16="http://schemas.microsoft.com/office/drawing/2014/main" id="{BE256F7C-ACFD-43DC-8ED6-A2CBF99490A4}"/>
              </a:ext>
            </a:extLst>
          </p:cNvPr>
          <p:cNvSpPr txBox="1"/>
          <p:nvPr/>
        </p:nvSpPr>
        <p:spPr>
          <a:xfrm>
            <a:off x="9339532" y="5011947"/>
            <a:ext cx="172240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Stock Image, Microsoft Office</a:t>
            </a:r>
          </a:p>
        </p:txBody>
      </p:sp>
    </p:spTree>
    <p:extLst>
      <p:ext uri="{BB962C8B-B14F-4D97-AF65-F5344CB8AC3E}">
        <p14:creationId xmlns:p14="http://schemas.microsoft.com/office/powerpoint/2010/main" val="680252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3247-2558-45C4-B011-45E573353FE5}"/>
              </a:ext>
            </a:extLst>
          </p:cNvPr>
          <p:cNvSpPr>
            <a:spLocks noGrp="1"/>
          </p:cNvSpPr>
          <p:nvPr>
            <p:ph type="title"/>
          </p:nvPr>
        </p:nvSpPr>
        <p:spPr>
          <a:xfrm>
            <a:off x="1451579" y="804519"/>
            <a:ext cx="9603275" cy="1049235"/>
          </a:xfrm>
        </p:spPr>
        <p:txBody>
          <a:bodyPr>
            <a:normAutofit/>
          </a:bodyPr>
          <a:lstStyle/>
          <a:p>
            <a:r>
              <a:rPr lang="en-US">
                <a:ea typeface="+mj-lt"/>
                <a:cs typeface="+mj-lt"/>
              </a:rPr>
              <a:t>professional development </a:t>
            </a:r>
            <a:r>
              <a:rPr lang="en-US" dirty="0">
                <a:ea typeface="+mj-lt"/>
                <a:cs typeface="+mj-lt"/>
              </a:rPr>
              <a:t>opportunities</a:t>
            </a:r>
            <a:endParaRPr lang="en-US" dirty="0"/>
          </a:p>
        </p:txBody>
      </p:sp>
      <p:sp>
        <p:nvSpPr>
          <p:cNvPr id="3" name="Content Placeholder 2">
            <a:extLst>
              <a:ext uri="{FF2B5EF4-FFF2-40B4-BE49-F238E27FC236}">
                <a16:creationId xmlns:a16="http://schemas.microsoft.com/office/drawing/2014/main" id="{A2F134C1-D757-415B-A312-B7E26434170D}"/>
              </a:ext>
            </a:extLst>
          </p:cNvPr>
          <p:cNvSpPr>
            <a:spLocks noGrp="1"/>
          </p:cNvSpPr>
          <p:nvPr>
            <p:ph idx="1"/>
          </p:nvPr>
        </p:nvSpPr>
        <p:spPr>
          <a:xfrm>
            <a:off x="1451579" y="2015734"/>
            <a:ext cx="9604812" cy="1725330"/>
          </a:xfrm>
        </p:spPr>
        <p:txBody>
          <a:bodyPr>
            <a:normAutofit/>
          </a:bodyPr>
          <a:lstStyle/>
          <a:p>
            <a:r>
              <a:rPr lang="en-US" sz="2800"/>
              <a:t>GCU Continuing Education Courses</a:t>
            </a:r>
          </a:p>
          <a:p>
            <a:pPr lvl="1"/>
            <a:r>
              <a:rPr lang="en-US" sz="2800">
                <a:ea typeface="+mn-lt"/>
                <a:cs typeface="+mn-lt"/>
              </a:rPr>
              <a:t>COA-5300TE: </a:t>
            </a:r>
            <a:r>
              <a:rPr lang="en-US" sz="2800" dirty="0">
                <a:ea typeface="+mn-lt"/>
                <a:cs typeface="+mn-lt"/>
                <a:hlinkClick r:id="rId3">
                  <a:extLst>
                    <a:ext uri="{A12FA001-AC4F-418D-AE19-62706E023703}">
                      <ahyp:hlinkClr xmlns:ahyp="http://schemas.microsoft.com/office/drawing/2018/hyperlinkcolor" val="tx"/>
                    </a:ext>
                  </a:extLst>
                </a:hlinkClick>
              </a:rPr>
              <a:t>Signs of Physical, Emotional, Sexual Abuse, Neglect, and Bullying</a:t>
            </a:r>
            <a:r>
              <a:rPr lang="en-US" sz="2800">
                <a:ea typeface="+mn-lt"/>
                <a:cs typeface="+mn-lt"/>
              </a:rPr>
              <a:t> (9/17/20)</a:t>
            </a:r>
            <a:endParaRPr lang="en-US" sz="2800" dirty="0">
              <a:ea typeface="+mn-lt"/>
              <a:cs typeface="+mn-lt"/>
            </a:endParaRPr>
          </a:p>
          <a:p>
            <a:endParaRPr lang="en-US" sz="2400" dirty="0">
              <a:ea typeface="+mn-lt"/>
              <a:cs typeface="+mn-lt"/>
            </a:endParaRPr>
          </a:p>
          <a:p>
            <a:endParaRPr lang="en-US" sz="2400" dirty="0">
              <a:ea typeface="+mn-lt"/>
              <a:cs typeface="+mn-lt"/>
            </a:endParaRPr>
          </a:p>
        </p:txBody>
      </p:sp>
      <p:pic>
        <p:nvPicPr>
          <p:cNvPr id="4" name="Graphic 4">
            <a:extLst>
              <a:ext uri="{FF2B5EF4-FFF2-40B4-BE49-F238E27FC236}">
                <a16:creationId xmlns:a16="http://schemas.microsoft.com/office/drawing/2014/main" id="{1355D0AB-9D07-4984-8BDF-4FF5283BA1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7573" y="4152970"/>
            <a:ext cx="5053469" cy="1016444"/>
          </a:xfrm>
          <a:prstGeom prst="rect">
            <a:avLst/>
          </a:prstGeom>
        </p:spPr>
      </p:pic>
    </p:spTree>
    <p:extLst>
      <p:ext uri="{BB962C8B-B14F-4D97-AF65-F5344CB8AC3E}">
        <p14:creationId xmlns:p14="http://schemas.microsoft.com/office/powerpoint/2010/main" val="2866383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6757-3E8B-4858-A838-D2AC247C623B}"/>
              </a:ext>
            </a:extLst>
          </p:cNvPr>
          <p:cNvSpPr>
            <a:spLocks noGrp="1"/>
          </p:cNvSpPr>
          <p:nvPr>
            <p:ph type="title"/>
          </p:nvPr>
        </p:nvSpPr>
        <p:spPr/>
        <p:txBody>
          <a:bodyPr/>
          <a:lstStyle/>
          <a:p>
            <a:r>
              <a:rPr lang="en-US">
                <a:ea typeface="+mj-lt"/>
                <a:cs typeface="+mj-lt"/>
              </a:rPr>
              <a:t>professional development opportunities</a:t>
            </a:r>
          </a:p>
          <a:p>
            <a:endParaRPr lang="en-US" dirty="0"/>
          </a:p>
        </p:txBody>
      </p:sp>
      <p:sp>
        <p:nvSpPr>
          <p:cNvPr id="3" name="Content Placeholder 2">
            <a:extLst>
              <a:ext uri="{FF2B5EF4-FFF2-40B4-BE49-F238E27FC236}">
                <a16:creationId xmlns:a16="http://schemas.microsoft.com/office/drawing/2014/main" id="{5C005AB7-2F04-449F-AAFB-67824DFA9E55}"/>
              </a:ext>
            </a:extLst>
          </p:cNvPr>
          <p:cNvSpPr>
            <a:spLocks noGrp="1"/>
          </p:cNvSpPr>
          <p:nvPr>
            <p:ph idx="1"/>
          </p:nvPr>
        </p:nvSpPr>
        <p:spPr>
          <a:xfrm>
            <a:off x="1451579" y="2015732"/>
            <a:ext cx="9603275" cy="3450613"/>
          </a:xfrm>
        </p:spPr>
        <p:txBody>
          <a:bodyPr/>
          <a:lstStyle/>
          <a:p>
            <a:r>
              <a:rPr lang="en-US" sz="2800">
                <a:ea typeface="+mn-lt"/>
                <a:cs typeface="+mn-lt"/>
              </a:rPr>
              <a:t>NAEYC Professional Development</a:t>
            </a:r>
          </a:p>
          <a:p>
            <a:pPr lvl="1"/>
            <a:r>
              <a:rPr lang="en-US" sz="2800">
                <a:ea typeface="+mn-lt"/>
                <a:cs typeface="+mn-lt"/>
              </a:rPr>
              <a:t>Webinar: </a:t>
            </a:r>
            <a:r>
              <a:rPr lang="en-US" sz="2800" dirty="0">
                <a:solidFill>
                  <a:srgbClr val="C00000"/>
                </a:solidFill>
                <a:ea typeface="+mn-lt"/>
                <a:cs typeface="+mn-lt"/>
                <a:hlinkClick r:id="rId3"/>
              </a:rPr>
              <a:t>Families and Educators Supporting Learning at Home (Recorded)</a:t>
            </a:r>
            <a:endParaRPr lang="en-US" sz="2800"/>
          </a:p>
        </p:txBody>
      </p:sp>
      <p:pic>
        <p:nvPicPr>
          <p:cNvPr id="5" name="Picture 5" descr="A close up of a logo&#10;&#10;Description automatically generated">
            <a:extLst>
              <a:ext uri="{FF2B5EF4-FFF2-40B4-BE49-F238E27FC236}">
                <a16:creationId xmlns:a16="http://schemas.microsoft.com/office/drawing/2014/main" id="{1FD334AD-9A94-4267-AFEC-0B6150DFAEFB}"/>
              </a:ext>
            </a:extLst>
          </p:cNvPr>
          <p:cNvPicPr>
            <a:picLocks noChangeAspect="1"/>
          </p:cNvPicPr>
          <p:nvPr/>
        </p:nvPicPr>
        <p:blipFill>
          <a:blip r:embed="rId4"/>
          <a:stretch>
            <a:fillRect/>
          </a:stretch>
        </p:blipFill>
        <p:spPr>
          <a:xfrm>
            <a:off x="6090249" y="3921670"/>
            <a:ext cx="4152181" cy="1156887"/>
          </a:xfrm>
          <a:prstGeom prst="rect">
            <a:avLst/>
          </a:prstGeom>
        </p:spPr>
      </p:pic>
    </p:spTree>
    <p:extLst>
      <p:ext uri="{BB962C8B-B14F-4D97-AF65-F5344CB8AC3E}">
        <p14:creationId xmlns:p14="http://schemas.microsoft.com/office/powerpoint/2010/main" val="1354769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8A9C-6251-41E2-9AC7-90EEE2C07CB4}"/>
              </a:ext>
            </a:extLst>
          </p:cNvPr>
          <p:cNvSpPr>
            <a:spLocks noGrp="1"/>
          </p:cNvSpPr>
          <p:nvPr>
            <p:ph type="title"/>
          </p:nvPr>
        </p:nvSpPr>
        <p:spPr/>
        <p:txBody>
          <a:bodyPr/>
          <a:lstStyle/>
          <a:p>
            <a:r>
              <a:rPr lang="en-US">
                <a:ea typeface="+mj-lt"/>
                <a:cs typeface="+mj-lt"/>
              </a:rPr>
              <a:t>professional development opportunities</a:t>
            </a:r>
          </a:p>
          <a:p>
            <a:endParaRPr lang="en-US" dirty="0"/>
          </a:p>
        </p:txBody>
      </p:sp>
      <p:sp>
        <p:nvSpPr>
          <p:cNvPr id="3" name="Content Placeholder 2">
            <a:extLst>
              <a:ext uri="{FF2B5EF4-FFF2-40B4-BE49-F238E27FC236}">
                <a16:creationId xmlns:a16="http://schemas.microsoft.com/office/drawing/2014/main" id="{643FFA4A-4042-4C3F-8360-52A2DB4034F9}"/>
              </a:ext>
            </a:extLst>
          </p:cNvPr>
          <p:cNvSpPr>
            <a:spLocks noGrp="1"/>
          </p:cNvSpPr>
          <p:nvPr>
            <p:ph idx="1"/>
          </p:nvPr>
        </p:nvSpPr>
        <p:spPr/>
        <p:txBody>
          <a:bodyPr/>
          <a:lstStyle/>
          <a:p>
            <a:r>
              <a:rPr lang="en-US" sz="2800">
                <a:ea typeface="+mn-lt"/>
                <a:cs typeface="+mn-lt"/>
              </a:rPr>
              <a:t>California Teachers Association</a:t>
            </a:r>
          </a:p>
          <a:p>
            <a:pPr lvl="1"/>
            <a:r>
              <a:rPr lang="en-US" sz="2800">
                <a:ea typeface="+mn-lt"/>
                <a:cs typeface="+mn-lt"/>
              </a:rPr>
              <a:t>Conference: </a:t>
            </a:r>
            <a:r>
              <a:rPr lang="en-US" sz="2800" dirty="0">
                <a:ea typeface="+mn-lt"/>
                <a:cs typeface="+mn-lt"/>
                <a:hlinkClick r:id="rId3"/>
              </a:rPr>
              <a:t>Region II Virtual Leadership Conference (9/30/2020)</a:t>
            </a:r>
            <a:endParaRPr lang="en-US" sz="2800">
              <a:ea typeface="+mn-lt"/>
              <a:cs typeface="+mn-lt"/>
            </a:endParaRPr>
          </a:p>
        </p:txBody>
      </p:sp>
      <p:pic>
        <p:nvPicPr>
          <p:cNvPr id="4" name="Picture 4" descr="A close up of a sign&#10;&#10;Description automatically generated">
            <a:extLst>
              <a:ext uri="{FF2B5EF4-FFF2-40B4-BE49-F238E27FC236}">
                <a16:creationId xmlns:a16="http://schemas.microsoft.com/office/drawing/2014/main" id="{CB0B1A07-F482-445A-B350-FEFE819566D9}"/>
              </a:ext>
            </a:extLst>
          </p:cNvPr>
          <p:cNvPicPr>
            <a:picLocks noChangeAspect="1"/>
          </p:cNvPicPr>
          <p:nvPr/>
        </p:nvPicPr>
        <p:blipFill>
          <a:blip r:embed="rId4"/>
          <a:stretch>
            <a:fillRect/>
          </a:stretch>
        </p:blipFill>
        <p:spPr>
          <a:xfrm>
            <a:off x="5989609" y="3260786"/>
            <a:ext cx="4094671" cy="2047335"/>
          </a:xfrm>
          <a:prstGeom prst="rect">
            <a:avLst/>
          </a:prstGeom>
        </p:spPr>
      </p:pic>
    </p:spTree>
    <p:extLst>
      <p:ext uri="{BB962C8B-B14F-4D97-AF65-F5344CB8AC3E}">
        <p14:creationId xmlns:p14="http://schemas.microsoft.com/office/powerpoint/2010/main" val="1813293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0E6B-761D-4239-9456-76DB6AC3B687}"/>
              </a:ext>
            </a:extLst>
          </p:cNvPr>
          <p:cNvSpPr>
            <a:spLocks noGrp="1"/>
          </p:cNvSpPr>
          <p:nvPr>
            <p:ph type="title"/>
          </p:nvPr>
        </p:nvSpPr>
        <p:spPr/>
        <p:txBody>
          <a:bodyPr/>
          <a:lstStyle/>
          <a:p>
            <a:r>
              <a:rPr lang="en-US">
                <a:ea typeface="+mj-lt"/>
                <a:cs typeface="+mj-lt"/>
              </a:rPr>
              <a:t>professional development opportunities</a:t>
            </a:r>
          </a:p>
          <a:p>
            <a:endParaRPr lang="en-US" dirty="0"/>
          </a:p>
        </p:txBody>
      </p:sp>
      <p:sp>
        <p:nvSpPr>
          <p:cNvPr id="3" name="Content Placeholder 2">
            <a:extLst>
              <a:ext uri="{FF2B5EF4-FFF2-40B4-BE49-F238E27FC236}">
                <a16:creationId xmlns:a16="http://schemas.microsoft.com/office/drawing/2014/main" id="{DFB55B89-7589-4831-A09D-64120B750CDA}"/>
              </a:ext>
            </a:extLst>
          </p:cNvPr>
          <p:cNvSpPr>
            <a:spLocks noGrp="1"/>
          </p:cNvSpPr>
          <p:nvPr>
            <p:ph idx="1"/>
          </p:nvPr>
        </p:nvSpPr>
        <p:spPr/>
        <p:txBody>
          <a:bodyPr/>
          <a:lstStyle/>
          <a:p>
            <a:r>
              <a:rPr lang="en-US" sz="2800">
                <a:ea typeface="+mn-lt"/>
                <a:cs typeface="+mn-lt"/>
              </a:rPr>
              <a:t>Brandman University</a:t>
            </a:r>
            <a:endParaRPr lang="en-US" sz="2800" dirty="0"/>
          </a:p>
          <a:p>
            <a:pPr lvl="1"/>
            <a:r>
              <a:rPr lang="en-US" sz="2800">
                <a:ea typeface="+mn-lt"/>
                <a:cs typeface="+mn-lt"/>
              </a:rPr>
              <a:t>Online Class: </a:t>
            </a:r>
            <a:r>
              <a:rPr lang="en-US" sz="2800" dirty="0">
                <a:ea typeface="+mn-lt"/>
                <a:cs typeface="+mn-lt"/>
                <a:hlinkClick r:id="rId3"/>
              </a:rPr>
              <a:t>Introduction to Project Based Learning Experiences</a:t>
            </a:r>
            <a:endParaRPr lang="en-US" sz="2800"/>
          </a:p>
        </p:txBody>
      </p:sp>
      <p:pic>
        <p:nvPicPr>
          <p:cNvPr id="4" name="Picture 4" descr="A picture containing train, drawing&#10;&#10;Description automatically generated">
            <a:extLst>
              <a:ext uri="{FF2B5EF4-FFF2-40B4-BE49-F238E27FC236}">
                <a16:creationId xmlns:a16="http://schemas.microsoft.com/office/drawing/2014/main" id="{9D13589B-9F9D-48FA-8D44-C51FB64A303B}"/>
              </a:ext>
            </a:extLst>
          </p:cNvPr>
          <p:cNvPicPr>
            <a:picLocks noChangeAspect="1"/>
          </p:cNvPicPr>
          <p:nvPr/>
        </p:nvPicPr>
        <p:blipFill>
          <a:blip r:embed="rId4"/>
          <a:stretch>
            <a:fillRect/>
          </a:stretch>
        </p:blipFill>
        <p:spPr>
          <a:xfrm>
            <a:off x="5860213" y="3323336"/>
            <a:ext cx="4569123" cy="2094762"/>
          </a:xfrm>
          <a:prstGeom prst="rect">
            <a:avLst/>
          </a:prstGeom>
        </p:spPr>
      </p:pic>
    </p:spTree>
    <p:extLst>
      <p:ext uri="{BB962C8B-B14F-4D97-AF65-F5344CB8AC3E}">
        <p14:creationId xmlns:p14="http://schemas.microsoft.com/office/powerpoint/2010/main" val="23556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48FE-137E-48FA-87D9-60BF3DF7906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9EDF049-99D8-4BAD-9CA5-2BC22C09FB99}"/>
              </a:ext>
            </a:extLst>
          </p:cNvPr>
          <p:cNvSpPr>
            <a:spLocks noGrp="1"/>
          </p:cNvSpPr>
          <p:nvPr>
            <p:ph idx="1"/>
          </p:nvPr>
        </p:nvSpPr>
        <p:spPr>
          <a:xfrm>
            <a:off x="1451579" y="1858078"/>
            <a:ext cx="9603275" cy="4028681"/>
          </a:xfrm>
        </p:spPr>
        <p:txBody>
          <a:bodyPr>
            <a:normAutofit/>
          </a:bodyPr>
          <a:lstStyle/>
          <a:p>
            <a:r>
              <a:rPr lang="en-US" sz="1700">
                <a:ea typeface="+mn-lt"/>
                <a:cs typeface="+mn-lt"/>
              </a:rPr>
              <a:t>Brandman University. 2020. Introduction to Project Based Learning Experiences. Retrieved September 7, 2020, from https://www.brandman.edu/academic-programs/extended-education/introduction-to-project-based-learning-experiences</a:t>
            </a:r>
            <a:endParaRPr lang="en-US" sz="1700" dirty="0">
              <a:ea typeface="+mn-lt"/>
              <a:cs typeface="+mn-lt"/>
            </a:endParaRPr>
          </a:p>
          <a:p>
            <a:r>
              <a:rPr lang="en-US" sz="1700">
                <a:ea typeface="+mn-lt"/>
                <a:cs typeface="+mn-lt"/>
              </a:rPr>
              <a:t>California Teachers Association. (2020). Professional Development. Retrieved September 7, 2020, from https://www.cta.org/for-educators/professional-development</a:t>
            </a:r>
            <a:endParaRPr lang="en-US" sz="1700" dirty="0">
              <a:ea typeface="+mn-lt"/>
              <a:cs typeface="+mn-lt"/>
            </a:endParaRPr>
          </a:p>
          <a:p>
            <a:r>
              <a:rPr lang="en-US" sz="1700">
                <a:ea typeface="+mn-lt"/>
                <a:cs typeface="+mn-lt"/>
              </a:rPr>
              <a:t>Grand Canyon University. (2020). Continuing Education Courses. Retrieved September 5, 2020, from </a:t>
            </a:r>
            <a:r>
              <a:rPr lang="en-US" sz="1700" dirty="0">
                <a:ea typeface="+mn-lt"/>
                <a:cs typeface="+mn-lt"/>
              </a:rPr>
              <a:t>https://www.gcu.edu/individual-courses/continuing-education</a:t>
            </a:r>
            <a:endParaRPr lang="en-US" sz="1700" dirty="0"/>
          </a:p>
          <a:p>
            <a:r>
              <a:rPr lang="en-US" sz="1700">
                <a:ea typeface="+mn-lt"/>
                <a:cs typeface="+mn-lt"/>
              </a:rPr>
              <a:t>Klute, M. (2013). Connecting Research to Practice: Viewing Data Utilization Through the Lens of Professional Development. </a:t>
            </a:r>
            <a:r>
              <a:rPr lang="en-US" sz="1700" i="1">
                <a:ea typeface="+mn-lt"/>
                <a:cs typeface="+mn-lt"/>
              </a:rPr>
              <a:t>Early Education &amp; Development</a:t>
            </a:r>
            <a:r>
              <a:rPr lang="en-US" sz="1700">
                <a:ea typeface="+mn-lt"/>
                <a:cs typeface="+mn-lt"/>
              </a:rPr>
              <a:t>, </a:t>
            </a:r>
            <a:r>
              <a:rPr lang="en-US" sz="1700" i="1">
                <a:ea typeface="+mn-lt"/>
                <a:cs typeface="+mn-lt"/>
              </a:rPr>
              <a:t>24</a:t>
            </a:r>
            <a:r>
              <a:rPr lang="en-US" sz="1700">
                <a:ea typeface="+mn-lt"/>
                <a:cs typeface="+mn-lt"/>
              </a:rPr>
              <a:t>(1), 63–67. </a:t>
            </a:r>
            <a:r>
              <a:rPr lang="en-US" sz="1700" dirty="0">
                <a:ea typeface="+mn-lt"/>
                <a:cs typeface="+mn-lt"/>
              </a:rPr>
              <a:t>https://doi-org.lopes.idm.oclc.org/10.1080/10409289.2013.736129</a:t>
            </a:r>
          </a:p>
          <a:p>
            <a:endParaRPr lang="en-US" sz="1700" dirty="0">
              <a:ea typeface="+mn-lt"/>
              <a:cs typeface="+mn-lt"/>
            </a:endParaRPr>
          </a:p>
          <a:p>
            <a:endParaRPr lang="en-US" sz="1700" dirty="0"/>
          </a:p>
        </p:txBody>
      </p:sp>
    </p:spTree>
    <p:extLst>
      <p:ext uri="{BB962C8B-B14F-4D97-AF65-F5344CB8AC3E}">
        <p14:creationId xmlns:p14="http://schemas.microsoft.com/office/powerpoint/2010/main" val="2025619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991A-5FE5-46A7-B10A-9488D24339EF}"/>
              </a:ext>
            </a:extLst>
          </p:cNvPr>
          <p:cNvSpPr>
            <a:spLocks noGrp="1"/>
          </p:cNvSpPr>
          <p:nvPr>
            <p:ph type="title"/>
          </p:nvPr>
        </p:nvSpPr>
        <p:spPr/>
        <p:txBody>
          <a:bodyPr/>
          <a:lstStyle/>
          <a:p>
            <a:r>
              <a:rPr lang="en-US"/>
              <a:t>References (continued)</a:t>
            </a:r>
          </a:p>
        </p:txBody>
      </p:sp>
      <p:sp>
        <p:nvSpPr>
          <p:cNvPr id="3" name="Content Placeholder 2">
            <a:extLst>
              <a:ext uri="{FF2B5EF4-FFF2-40B4-BE49-F238E27FC236}">
                <a16:creationId xmlns:a16="http://schemas.microsoft.com/office/drawing/2014/main" id="{2744EB1D-7CE2-4A9F-8562-12F925572C4A}"/>
              </a:ext>
            </a:extLst>
          </p:cNvPr>
          <p:cNvSpPr>
            <a:spLocks noGrp="1"/>
          </p:cNvSpPr>
          <p:nvPr>
            <p:ph idx="1"/>
          </p:nvPr>
        </p:nvSpPr>
        <p:spPr/>
        <p:txBody>
          <a:bodyPr>
            <a:normAutofit fontScale="77500" lnSpcReduction="20000"/>
          </a:bodyPr>
          <a:lstStyle/>
          <a:p>
            <a:r>
              <a:rPr lang="en-US">
                <a:ea typeface="+mn-lt"/>
                <a:cs typeface="+mn-lt"/>
              </a:rPr>
              <a:t>National Association for the Education of Young Children. (2020). Professional Development. Retrieved September 7, 2020, from https://www.naeyc.org/resources/pd</a:t>
            </a:r>
          </a:p>
          <a:p>
            <a:r>
              <a:rPr lang="en-US">
                <a:ea typeface="+mn-lt"/>
                <a:cs typeface="+mn-lt"/>
              </a:rPr>
              <a:t>National Association for the Education of Young Children. (2010). 2010 Standards for Initial Early Childhood Professional Preparation. </a:t>
            </a:r>
            <a:r>
              <a:rPr lang="en-US" dirty="0">
                <a:ea typeface="+mn-lt"/>
                <a:cs typeface="+mn-lt"/>
              </a:rPr>
              <a:t>https://www.naeyc.org/sites/default/files/globally-shared/downloads/PDFs/our-work/higher-ed/NAEYC-Initial-Professional-Preparation-Standards-Summary.pdf</a:t>
            </a:r>
            <a:endParaRPr lang="en-US">
              <a:ea typeface="+mn-lt"/>
              <a:cs typeface="+mn-lt"/>
            </a:endParaRPr>
          </a:p>
          <a:p>
            <a:r>
              <a:rPr lang="en-US">
                <a:ea typeface="+mn-lt"/>
                <a:cs typeface="+mn-lt"/>
              </a:rPr>
              <a:t>National Association for the Education of Young Children. (2011). Code of Ethical Conduct and Statement of Commitment. Retrieved September 5, 2020 from https://www.naeyc.org/resources/position-statements/ethical-conduct</a:t>
            </a:r>
          </a:p>
          <a:p>
            <a:r>
              <a:rPr lang="en-US">
                <a:ea typeface="+mn-lt"/>
                <a:cs typeface="+mn-lt"/>
              </a:rPr>
              <a:t>Yoon, K. S., Duncan, T., Lee, S. W.-Y., Scarloss, B., &amp; Shapley, K. L. (2007). Reviewing the Evidence on How Teacher Professional Development Affects Student Achievement. Issues &amp; Answers. REL 2007-No. 033. In </a:t>
            </a:r>
            <a:r>
              <a:rPr lang="en-US" i="1">
                <a:ea typeface="+mn-lt"/>
                <a:cs typeface="+mn-lt"/>
              </a:rPr>
              <a:t>Regional Educational Laboratory Southwest</a:t>
            </a:r>
            <a:r>
              <a:rPr lang="en-US">
                <a:ea typeface="+mn-lt"/>
                <a:cs typeface="+mn-lt"/>
              </a:rPr>
              <a:t>. Regional Educational Laboratory Southwest. </a:t>
            </a:r>
            <a:endParaRPr lang="en-US"/>
          </a:p>
        </p:txBody>
      </p:sp>
    </p:spTree>
    <p:extLst>
      <p:ext uri="{BB962C8B-B14F-4D97-AF65-F5344CB8AC3E}">
        <p14:creationId xmlns:p14="http://schemas.microsoft.com/office/powerpoint/2010/main" val="389709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BF7F-5C98-4FA2-BFE2-49AB7CF7945F}"/>
              </a:ext>
            </a:extLst>
          </p:cNvPr>
          <p:cNvSpPr>
            <a:spLocks noGrp="1"/>
          </p:cNvSpPr>
          <p:nvPr>
            <p:ph type="title"/>
          </p:nvPr>
        </p:nvSpPr>
        <p:spPr>
          <a:xfrm>
            <a:off x="1451579" y="804519"/>
            <a:ext cx="9603275" cy="1049235"/>
          </a:xfrm>
        </p:spPr>
        <p:txBody>
          <a:bodyPr>
            <a:normAutofit/>
          </a:bodyPr>
          <a:lstStyle/>
          <a:p>
            <a:r>
              <a:rPr lang="en-US">
                <a:ea typeface="+mj-lt"/>
                <a:cs typeface="+mj-lt"/>
              </a:rPr>
              <a:t>How PD maximizes learning outcomes</a:t>
            </a:r>
            <a:endParaRPr lang="en-US"/>
          </a:p>
        </p:txBody>
      </p:sp>
      <p:pic>
        <p:nvPicPr>
          <p:cNvPr id="4" name="Picture 4" descr="Young girl focusing on a mechcanical project">
            <a:extLst>
              <a:ext uri="{FF2B5EF4-FFF2-40B4-BE49-F238E27FC236}">
                <a16:creationId xmlns:a16="http://schemas.microsoft.com/office/drawing/2014/main" id="{CE8795B0-DF71-4A93-94E6-523B0D8E9A0E}"/>
              </a:ext>
            </a:extLst>
          </p:cNvPr>
          <p:cNvPicPr>
            <a:picLocks noChangeAspect="1"/>
          </p:cNvPicPr>
          <p:nvPr/>
        </p:nvPicPr>
        <p:blipFill rotWithShape="1">
          <a:blip r:embed="rId3"/>
          <a:srcRect l="25133" r="26540"/>
          <a:stretch/>
        </p:blipFill>
        <p:spPr>
          <a:xfrm>
            <a:off x="1664389" y="2015734"/>
            <a:ext cx="2498244" cy="3450613"/>
          </a:xfrm>
          <a:prstGeom prst="rect">
            <a:avLst/>
          </a:prstGeom>
        </p:spPr>
      </p:pic>
      <p:sp>
        <p:nvSpPr>
          <p:cNvPr id="3" name="Content Placeholder 2">
            <a:extLst>
              <a:ext uri="{FF2B5EF4-FFF2-40B4-BE49-F238E27FC236}">
                <a16:creationId xmlns:a16="http://schemas.microsoft.com/office/drawing/2014/main" id="{ED618A38-6645-46A0-98BF-BF4C6C5A9282}"/>
              </a:ext>
            </a:extLst>
          </p:cNvPr>
          <p:cNvSpPr>
            <a:spLocks noGrp="1"/>
          </p:cNvSpPr>
          <p:nvPr>
            <p:ph idx="1"/>
          </p:nvPr>
        </p:nvSpPr>
        <p:spPr>
          <a:xfrm>
            <a:off x="4859070" y="2015734"/>
            <a:ext cx="6195784" cy="3450613"/>
          </a:xfrm>
        </p:spPr>
        <p:txBody>
          <a:bodyPr>
            <a:normAutofit/>
          </a:bodyPr>
          <a:lstStyle/>
          <a:p>
            <a:pPr marL="0" indent="0">
              <a:buNone/>
            </a:pPr>
            <a:r>
              <a:rPr lang="en-US" sz="2800">
                <a:ea typeface="+mn-lt"/>
                <a:cs typeface="+mn-lt"/>
              </a:rPr>
              <a:t>"Teachers who receive substantial professional development can boost their students’ achievement by about 21 percentile points" (Yoon, 2007, p. iii).</a:t>
            </a:r>
            <a:endParaRPr lang="en-US"/>
          </a:p>
          <a:p>
            <a:endParaRPr lang="en-US" dirty="0"/>
          </a:p>
        </p:txBody>
      </p:sp>
      <p:sp>
        <p:nvSpPr>
          <p:cNvPr id="7" name="TextBox 6">
            <a:extLst>
              <a:ext uri="{FF2B5EF4-FFF2-40B4-BE49-F238E27FC236}">
                <a16:creationId xmlns:a16="http://schemas.microsoft.com/office/drawing/2014/main" id="{0E92E9FD-D912-43BD-A97D-1F3CF91E9D21}"/>
              </a:ext>
            </a:extLst>
          </p:cNvPr>
          <p:cNvSpPr txBox="1"/>
          <p:nvPr/>
        </p:nvSpPr>
        <p:spPr>
          <a:xfrm>
            <a:off x="2438399" y="5472022"/>
            <a:ext cx="173678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Stock Image, Microsoft Office</a:t>
            </a:r>
          </a:p>
        </p:txBody>
      </p:sp>
    </p:spTree>
    <p:extLst>
      <p:ext uri="{BB962C8B-B14F-4D97-AF65-F5344CB8AC3E}">
        <p14:creationId xmlns:p14="http://schemas.microsoft.com/office/powerpoint/2010/main" val="1862505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2860-6A90-43C2-A8D1-839A7832C027}"/>
              </a:ext>
            </a:extLst>
          </p:cNvPr>
          <p:cNvSpPr>
            <a:spLocks noGrp="1"/>
          </p:cNvSpPr>
          <p:nvPr>
            <p:ph type="title"/>
          </p:nvPr>
        </p:nvSpPr>
        <p:spPr>
          <a:xfrm>
            <a:off x="1451579" y="804519"/>
            <a:ext cx="9603275" cy="1049235"/>
          </a:xfrm>
        </p:spPr>
        <p:txBody>
          <a:bodyPr>
            <a:normAutofit/>
          </a:bodyPr>
          <a:lstStyle/>
          <a:p>
            <a:r>
              <a:rPr lang="en-US">
                <a:ea typeface="+mj-lt"/>
                <a:cs typeface="+mj-lt"/>
              </a:rPr>
              <a:t>What makes pd effective?</a:t>
            </a:r>
          </a:p>
          <a:p>
            <a:endParaRPr lang="en-US" dirty="0">
              <a:ea typeface="+mj-lt"/>
              <a:cs typeface="+mj-lt"/>
            </a:endParaRPr>
          </a:p>
          <a:p>
            <a:endParaRPr lang="en-US" dirty="0"/>
          </a:p>
        </p:txBody>
      </p:sp>
      <p:sp>
        <p:nvSpPr>
          <p:cNvPr id="3" name="Content Placeholder 2">
            <a:extLst>
              <a:ext uri="{FF2B5EF4-FFF2-40B4-BE49-F238E27FC236}">
                <a16:creationId xmlns:a16="http://schemas.microsoft.com/office/drawing/2014/main" id="{038237DF-FDB8-4CF1-A6EA-AE7A27E54B8D}"/>
              </a:ext>
            </a:extLst>
          </p:cNvPr>
          <p:cNvSpPr>
            <a:spLocks noGrp="1"/>
          </p:cNvSpPr>
          <p:nvPr>
            <p:ph idx="1"/>
          </p:nvPr>
        </p:nvSpPr>
        <p:spPr>
          <a:xfrm>
            <a:off x="1451579" y="2015734"/>
            <a:ext cx="4809536" cy="3450613"/>
          </a:xfrm>
        </p:spPr>
        <p:txBody>
          <a:bodyPr>
            <a:normAutofit/>
          </a:bodyPr>
          <a:lstStyle/>
          <a:p>
            <a:r>
              <a:rPr lang="en-US" sz="2800">
                <a:ea typeface="+mn-lt"/>
                <a:cs typeface="+mn-lt"/>
              </a:rPr>
              <a:t>PD is most effective when:</a:t>
            </a:r>
          </a:p>
          <a:p>
            <a:pPr lvl="1"/>
            <a:r>
              <a:rPr lang="en-US" sz="2800" b="1">
                <a:ea typeface="+mn-lt"/>
                <a:cs typeface="+mn-lt"/>
              </a:rPr>
              <a:t>Specific goals are set</a:t>
            </a:r>
          </a:p>
        </p:txBody>
      </p:sp>
      <p:pic>
        <p:nvPicPr>
          <p:cNvPr id="6" name="Picture 6" descr="Wall of advesive notes with one standing out">
            <a:extLst>
              <a:ext uri="{FF2B5EF4-FFF2-40B4-BE49-F238E27FC236}">
                <a16:creationId xmlns:a16="http://schemas.microsoft.com/office/drawing/2014/main" id="{62875B55-25EE-4923-9106-022E66E7305F}"/>
              </a:ext>
            </a:extLst>
          </p:cNvPr>
          <p:cNvPicPr>
            <a:picLocks noChangeAspect="1"/>
          </p:cNvPicPr>
          <p:nvPr/>
        </p:nvPicPr>
        <p:blipFill>
          <a:blip r:embed="rId3"/>
          <a:stretch>
            <a:fillRect/>
          </a:stretch>
        </p:blipFill>
        <p:spPr>
          <a:xfrm>
            <a:off x="6525732" y="2013606"/>
            <a:ext cx="4529123" cy="3023548"/>
          </a:xfrm>
          <a:prstGeom prst="rect">
            <a:avLst/>
          </a:prstGeom>
        </p:spPr>
      </p:pic>
      <p:sp>
        <p:nvSpPr>
          <p:cNvPr id="4" name="TextBox 3">
            <a:extLst>
              <a:ext uri="{FF2B5EF4-FFF2-40B4-BE49-F238E27FC236}">
                <a16:creationId xmlns:a16="http://schemas.microsoft.com/office/drawing/2014/main" id="{71BBB6BD-BB9A-4689-853A-B0BCA230BCAC}"/>
              </a:ext>
            </a:extLst>
          </p:cNvPr>
          <p:cNvSpPr txBox="1"/>
          <p:nvPr/>
        </p:nvSpPr>
        <p:spPr>
          <a:xfrm>
            <a:off x="9325154" y="5026324"/>
            <a:ext cx="173678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Stock Image, Microsoft Office</a:t>
            </a:r>
          </a:p>
        </p:txBody>
      </p:sp>
    </p:spTree>
    <p:extLst>
      <p:ext uri="{BB962C8B-B14F-4D97-AF65-F5344CB8AC3E}">
        <p14:creationId xmlns:p14="http://schemas.microsoft.com/office/powerpoint/2010/main" val="155652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3E59-6CF8-4007-B5E3-079A675BF80C}"/>
              </a:ext>
            </a:extLst>
          </p:cNvPr>
          <p:cNvSpPr>
            <a:spLocks noGrp="1"/>
          </p:cNvSpPr>
          <p:nvPr>
            <p:ph type="title"/>
          </p:nvPr>
        </p:nvSpPr>
        <p:spPr>
          <a:xfrm>
            <a:off x="1451579" y="804519"/>
            <a:ext cx="9603275" cy="1049235"/>
          </a:xfrm>
        </p:spPr>
        <p:txBody>
          <a:bodyPr>
            <a:normAutofit/>
          </a:bodyPr>
          <a:lstStyle/>
          <a:p>
            <a:r>
              <a:rPr lang="en-US">
                <a:ea typeface="+mj-lt"/>
                <a:cs typeface="+mj-lt"/>
              </a:rPr>
              <a:t>What makes pd effective?</a:t>
            </a:r>
            <a:endParaRPr lang="en-US" dirty="0">
              <a:ea typeface="+mj-lt"/>
              <a:cs typeface="+mj-lt"/>
            </a:endParaRPr>
          </a:p>
          <a:p>
            <a:endParaRPr lang="en-US" dirty="0">
              <a:ea typeface="+mj-lt"/>
              <a:cs typeface="+mj-lt"/>
            </a:endParaRPr>
          </a:p>
          <a:p>
            <a:endParaRPr lang="en-US" dirty="0">
              <a:ea typeface="+mj-lt"/>
              <a:cs typeface="+mj-lt"/>
            </a:endParaRPr>
          </a:p>
          <a:p>
            <a:endParaRPr lang="en-US" dirty="0"/>
          </a:p>
        </p:txBody>
      </p:sp>
      <p:pic>
        <p:nvPicPr>
          <p:cNvPr id="4" name="Picture 4" descr="Teacher helping student with model wind turbine">
            <a:extLst>
              <a:ext uri="{FF2B5EF4-FFF2-40B4-BE49-F238E27FC236}">
                <a16:creationId xmlns:a16="http://schemas.microsoft.com/office/drawing/2014/main" id="{4DE51CBC-798B-4308-B4A3-6DD957B0495C}"/>
              </a:ext>
            </a:extLst>
          </p:cNvPr>
          <p:cNvPicPr>
            <a:picLocks noChangeAspect="1"/>
          </p:cNvPicPr>
          <p:nvPr/>
        </p:nvPicPr>
        <p:blipFill>
          <a:blip r:embed="rId3"/>
          <a:stretch>
            <a:fillRect/>
          </a:stretch>
        </p:blipFill>
        <p:spPr>
          <a:xfrm>
            <a:off x="1451579" y="2085493"/>
            <a:ext cx="4960443" cy="3311095"/>
          </a:xfrm>
          <a:prstGeom prst="rect">
            <a:avLst/>
          </a:prstGeom>
        </p:spPr>
      </p:pic>
      <p:sp>
        <p:nvSpPr>
          <p:cNvPr id="3" name="Content Placeholder 2">
            <a:extLst>
              <a:ext uri="{FF2B5EF4-FFF2-40B4-BE49-F238E27FC236}">
                <a16:creationId xmlns:a16="http://schemas.microsoft.com/office/drawing/2014/main" id="{8B880FB0-8751-4F5F-987A-30372C1F9F19}"/>
              </a:ext>
            </a:extLst>
          </p:cNvPr>
          <p:cNvSpPr>
            <a:spLocks noGrp="1"/>
          </p:cNvSpPr>
          <p:nvPr>
            <p:ph idx="1"/>
          </p:nvPr>
        </p:nvSpPr>
        <p:spPr>
          <a:xfrm>
            <a:off x="6417847" y="2015734"/>
            <a:ext cx="4637007" cy="3450613"/>
          </a:xfrm>
        </p:spPr>
        <p:txBody>
          <a:bodyPr>
            <a:normAutofit/>
          </a:bodyPr>
          <a:lstStyle/>
          <a:p>
            <a:r>
              <a:rPr lang="en-US" sz="2800"/>
              <a:t>PD is most effective when it:</a:t>
            </a:r>
          </a:p>
          <a:p>
            <a:pPr lvl="1"/>
            <a:r>
              <a:rPr lang="en-US" sz="2800" b="1"/>
              <a:t>Focuses on practice</a:t>
            </a:r>
            <a:endParaRPr lang="en-US" sz="2800" b="1">
              <a:ea typeface="+mn-lt"/>
              <a:cs typeface="+mn-lt"/>
            </a:endParaRPr>
          </a:p>
        </p:txBody>
      </p:sp>
      <p:sp>
        <p:nvSpPr>
          <p:cNvPr id="6" name="TextBox 5">
            <a:extLst>
              <a:ext uri="{FF2B5EF4-FFF2-40B4-BE49-F238E27FC236}">
                <a16:creationId xmlns:a16="http://schemas.microsoft.com/office/drawing/2014/main" id="{C3ABF1F3-208C-4057-B9F4-05389C3246DA}"/>
              </a:ext>
            </a:extLst>
          </p:cNvPr>
          <p:cNvSpPr txBox="1"/>
          <p:nvPr/>
        </p:nvSpPr>
        <p:spPr>
          <a:xfrm>
            <a:off x="4580626" y="5385758"/>
            <a:ext cx="183742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Stock Image, Microsoft Office</a:t>
            </a:r>
          </a:p>
        </p:txBody>
      </p:sp>
    </p:spTree>
    <p:extLst>
      <p:ext uri="{BB962C8B-B14F-4D97-AF65-F5344CB8AC3E}">
        <p14:creationId xmlns:p14="http://schemas.microsoft.com/office/powerpoint/2010/main" val="127671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2C3A-4EF2-4512-A66E-FA7D158473EC}"/>
              </a:ext>
            </a:extLst>
          </p:cNvPr>
          <p:cNvSpPr>
            <a:spLocks noGrp="1"/>
          </p:cNvSpPr>
          <p:nvPr>
            <p:ph type="title"/>
          </p:nvPr>
        </p:nvSpPr>
        <p:spPr>
          <a:xfrm>
            <a:off x="1451579" y="804519"/>
            <a:ext cx="9603275" cy="1049235"/>
          </a:xfrm>
        </p:spPr>
        <p:txBody>
          <a:bodyPr>
            <a:normAutofit/>
          </a:bodyPr>
          <a:lstStyle/>
          <a:p>
            <a:r>
              <a:rPr lang="en-US">
                <a:ea typeface="+mj-lt"/>
                <a:cs typeface="+mj-lt"/>
              </a:rPr>
              <a:t>What makes pd effective?</a:t>
            </a:r>
            <a:endParaRPr lang="en-US" dirty="0">
              <a:ea typeface="+mj-lt"/>
              <a:cs typeface="+mj-lt"/>
            </a:endParaRPr>
          </a:p>
          <a:p>
            <a:endParaRPr lang="en-US" dirty="0">
              <a:ea typeface="+mj-lt"/>
              <a:cs typeface="+mj-lt"/>
            </a:endParaRPr>
          </a:p>
          <a:p>
            <a:endParaRPr lang="en-US" dirty="0">
              <a:ea typeface="+mj-lt"/>
              <a:cs typeface="+mj-lt"/>
            </a:endParaRPr>
          </a:p>
          <a:p>
            <a:endParaRPr lang="en-US" dirty="0">
              <a:ea typeface="+mj-lt"/>
              <a:cs typeface="+mj-lt"/>
            </a:endParaRPr>
          </a:p>
          <a:p>
            <a:endParaRPr lang="en-US" dirty="0"/>
          </a:p>
        </p:txBody>
      </p:sp>
      <p:sp>
        <p:nvSpPr>
          <p:cNvPr id="3" name="Content Placeholder 2">
            <a:extLst>
              <a:ext uri="{FF2B5EF4-FFF2-40B4-BE49-F238E27FC236}">
                <a16:creationId xmlns:a16="http://schemas.microsoft.com/office/drawing/2014/main" id="{94011A1D-D669-43D8-A1C2-A2A9A8355C25}"/>
              </a:ext>
            </a:extLst>
          </p:cNvPr>
          <p:cNvSpPr>
            <a:spLocks noGrp="1"/>
          </p:cNvSpPr>
          <p:nvPr>
            <p:ph idx="1"/>
          </p:nvPr>
        </p:nvSpPr>
        <p:spPr>
          <a:xfrm>
            <a:off x="1394070" y="2015734"/>
            <a:ext cx="5600289" cy="3450613"/>
          </a:xfrm>
        </p:spPr>
        <p:txBody>
          <a:bodyPr>
            <a:normAutofit/>
          </a:bodyPr>
          <a:lstStyle/>
          <a:p>
            <a:r>
              <a:rPr lang="en-US" sz="2800"/>
              <a:t>PD is most effective when there is:</a:t>
            </a:r>
          </a:p>
          <a:p>
            <a:pPr lvl="1"/>
            <a:r>
              <a:rPr lang="en-US" sz="2800" b="1"/>
              <a:t>Collective participation</a:t>
            </a:r>
            <a:endParaRPr lang="en-US" sz="2800" b="1">
              <a:ea typeface="+mn-lt"/>
              <a:cs typeface="+mn-lt"/>
            </a:endParaRPr>
          </a:p>
        </p:txBody>
      </p:sp>
      <p:pic>
        <p:nvPicPr>
          <p:cNvPr id="5" name="Picture 5" descr="Sea of hands in the middle">
            <a:extLst>
              <a:ext uri="{FF2B5EF4-FFF2-40B4-BE49-F238E27FC236}">
                <a16:creationId xmlns:a16="http://schemas.microsoft.com/office/drawing/2014/main" id="{75A48709-69F1-4B41-AD09-7B288ABC8AD0}"/>
              </a:ext>
            </a:extLst>
          </p:cNvPr>
          <p:cNvPicPr>
            <a:picLocks noChangeAspect="1"/>
          </p:cNvPicPr>
          <p:nvPr/>
        </p:nvPicPr>
        <p:blipFill>
          <a:blip r:embed="rId3"/>
          <a:stretch>
            <a:fillRect/>
          </a:stretch>
        </p:blipFill>
        <p:spPr>
          <a:xfrm>
            <a:off x="6640750" y="2689342"/>
            <a:ext cx="4342217" cy="2908529"/>
          </a:xfrm>
          <a:prstGeom prst="rect">
            <a:avLst/>
          </a:prstGeom>
        </p:spPr>
      </p:pic>
      <p:sp>
        <p:nvSpPr>
          <p:cNvPr id="4" name="TextBox 3">
            <a:extLst>
              <a:ext uri="{FF2B5EF4-FFF2-40B4-BE49-F238E27FC236}">
                <a16:creationId xmlns:a16="http://schemas.microsoft.com/office/drawing/2014/main" id="{F9BF5B93-DFD1-4C8B-B893-74358B6441EB}"/>
              </a:ext>
            </a:extLst>
          </p:cNvPr>
          <p:cNvSpPr txBox="1"/>
          <p:nvPr/>
        </p:nvSpPr>
        <p:spPr>
          <a:xfrm>
            <a:off x="9167003" y="5587042"/>
            <a:ext cx="182305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Stock Image, Microsoft Office</a:t>
            </a:r>
          </a:p>
        </p:txBody>
      </p:sp>
    </p:spTree>
    <p:extLst>
      <p:ext uri="{BB962C8B-B14F-4D97-AF65-F5344CB8AC3E}">
        <p14:creationId xmlns:p14="http://schemas.microsoft.com/office/powerpoint/2010/main" val="1524911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6A2D-4B2B-42D3-9DCD-5A02EA19C78C}"/>
              </a:ext>
            </a:extLst>
          </p:cNvPr>
          <p:cNvSpPr>
            <a:spLocks noGrp="1"/>
          </p:cNvSpPr>
          <p:nvPr>
            <p:ph type="title"/>
          </p:nvPr>
        </p:nvSpPr>
        <p:spPr>
          <a:xfrm>
            <a:off x="1451579" y="804519"/>
            <a:ext cx="9603275" cy="1049235"/>
          </a:xfrm>
        </p:spPr>
        <p:txBody>
          <a:bodyPr>
            <a:normAutofit/>
          </a:bodyPr>
          <a:lstStyle/>
          <a:p>
            <a:r>
              <a:rPr lang="en-US">
                <a:ea typeface="+mj-lt"/>
                <a:cs typeface="+mj-lt"/>
              </a:rPr>
              <a:t>What makes pd effective?</a:t>
            </a:r>
            <a:endParaRPr lang="en-US" dirty="0">
              <a:ea typeface="+mj-lt"/>
              <a:cs typeface="+mj-lt"/>
            </a:endParaRPr>
          </a:p>
          <a:p>
            <a:endParaRPr lang="en-US" dirty="0">
              <a:ea typeface="+mj-lt"/>
              <a:cs typeface="+mj-lt"/>
            </a:endParaRPr>
          </a:p>
          <a:p>
            <a:endParaRPr lang="en-US" dirty="0">
              <a:ea typeface="+mj-lt"/>
              <a:cs typeface="+mj-lt"/>
            </a:endParaRPr>
          </a:p>
          <a:p>
            <a:endParaRPr lang="en-US" dirty="0">
              <a:ea typeface="+mj-lt"/>
              <a:cs typeface="+mj-lt"/>
            </a:endParaRPr>
          </a:p>
          <a:p>
            <a:endParaRPr lang="en-US" dirty="0"/>
          </a:p>
        </p:txBody>
      </p:sp>
      <p:pic>
        <p:nvPicPr>
          <p:cNvPr id="4" name="Picture 4" descr="Hourglass and a calendar">
            <a:extLst>
              <a:ext uri="{FF2B5EF4-FFF2-40B4-BE49-F238E27FC236}">
                <a16:creationId xmlns:a16="http://schemas.microsoft.com/office/drawing/2014/main" id="{812B3C01-79C9-45DE-B5D6-E292A15BD848}"/>
              </a:ext>
            </a:extLst>
          </p:cNvPr>
          <p:cNvPicPr>
            <a:picLocks noChangeAspect="1"/>
          </p:cNvPicPr>
          <p:nvPr/>
        </p:nvPicPr>
        <p:blipFill>
          <a:blip r:embed="rId3"/>
          <a:stretch>
            <a:fillRect/>
          </a:stretch>
        </p:blipFill>
        <p:spPr>
          <a:xfrm>
            <a:off x="1451579" y="2079292"/>
            <a:ext cx="4054670" cy="2719647"/>
          </a:xfrm>
          <a:prstGeom prst="rect">
            <a:avLst/>
          </a:prstGeom>
        </p:spPr>
      </p:pic>
      <p:sp>
        <p:nvSpPr>
          <p:cNvPr id="3" name="Content Placeholder 2">
            <a:extLst>
              <a:ext uri="{FF2B5EF4-FFF2-40B4-BE49-F238E27FC236}">
                <a16:creationId xmlns:a16="http://schemas.microsoft.com/office/drawing/2014/main" id="{4D000FC1-9E47-4CB1-A969-FA4C90CAA380}"/>
              </a:ext>
            </a:extLst>
          </p:cNvPr>
          <p:cNvSpPr>
            <a:spLocks noGrp="1"/>
          </p:cNvSpPr>
          <p:nvPr>
            <p:ph idx="1"/>
          </p:nvPr>
        </p:nvSpPr>
        <p:spPr>
          <a:xfrm>
            <a:off x="5512073" y="2015734"/>
            <a:ext cx="5542781" cy="3450613"/>
          </a:xfrm>
        </p:spPr>
        <p:txBody>
          <a:bodyPr>
            <a:normAutofit/>
          </a:bodyPr>
          <a:lstStyle/>
          <a:p>
            <a:r>
              <a:rPr lang="en-US" sz="2800"/>
              <a:t>PD is most effective when the:</a:t>
            </a:r>
          </a:p>
          <a:p>
            <a:pPr lvl="1"/>
            <a:r>
              <a:rPr lang="en-US" sz="2800" b="1"/>
              <a:t>Intensity and duration match content</a:t>
            </a:r>
            <a:endParaRPr lang="en-US" sz="2800" b="1">
              <a:ea typeface="+mn-lt"/>
              <a:cs typeface="+mn-lt"/>
            </a:endParaRPr>
          </a:p>
        </p:txBody>
      </p:sp>
      <p:sp>
        <p:nvSpPr>
          <p:cNvPr id="6" name="TextBox 5">
            <a:extLst>
              <a:ext uri="{FF2B5EF4-FFF2-40B4-BE49-F238E27FC236}">
                <a16:creationId xmlns:a16="http://schemas.microsoft.com/office/drawing/2014/main" id="{2FAB805C-A7CE-46D7-9362-D9BE3E64201A}"/>
              </a:ext>
            </a:extLst>
          </p:cNvPr>
          <p:cNvSpPr txBox="1"/>
          <p:nvPr/>
        </p:nvSpPr>
        <p:spPr>
          <a:xfrm>
            <a:off x="3631721" y="4796287"/>
            <a:ext cx="188055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Stock Image, Microsoft Office</a:t>
            </a:r>
          </a:p>
        </p:txBody>
      </p:sp>
    </p:spTree>
    <p:extLst>
      <p:ext uri="{BB962C8B-B14F-4D97-AF65-F5344CB8AC3E}">
        <p14:creationId xmlns:p14="http://schemas.microsoft.com/office/powerpoint/2010/main" val="294917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04BD8-1FA6-4E3F-8EFB-F35D9D317463}"/>
              </a:ext>
            </a:extLst>
          </p:cNvPr>
          <p:cNvSpPr>
            <a:spLocks noGrp="1"/>
          </p:cNvSpPr>
          <p:nvPr>
            <p:ph type="title"/>
          </p:nvPr>
        </p:nvSpPr>
        <p:spPr>
          <a:xfrm>
            <a:off x="1451579" y="804519"/>
            <a:ext cx="9603275" cy="1049235"/>
          </a:xfrm>
        </p:spPr>
        <p:txBody>
          <a:bodyPr>
            <a:normAutofit/>
          </a:bodyPr>
          <a:lstStyle/>
          <a:p>
            <a:r>
              <a:rPr lang="en-US">
                <a:ea typeface="+mj-lt"/>
                <a:cs typeface="+mj-lt"/>
              </a:rPr>
              <a:t>NAEYC professional standards</a:t>
            </a:r>
            <a:endParaRPr lang="en-US"/>
          </a:p>
        </p:txBody>
      </p:sp>
      <p:pic>
        <p:nvPicPr>
          <p:cNvPr id="3" name="Picture 3" descr="School girls enjoying a science experiment">
            <a:extLst>
              <a:ext uri="{FF2B5EF4-FFF2-40B4-BE49-F238E27FC236}">
                <a16:creationId xmlns:a16="http://schemas.microsoft.com/office/drawing/2014/main" id="{6282CDA8-DD86-4936-B73C-BC13D8D0D7B7}"/>
              </a:ext>
            </a:extLst>
          </p:cNvPr>
          <p:cNvPicPr>
            <a:picLocks noChangeAspect="1"/>
          </p:cNvPicPr>
          <p:nvPr/>
        </p:nvPicPr>
        <p:blipFill>
          <a:blip r:embed="rId3"/>
          <a:stretch>
            <a:fillRect/>
          </a:stretch>
        </p:blipFill>
        <p:spPr>
          <a:xfrm>
            <a:off x="1451579" y="2085493"/>
            <a:ext cx="4960443" cy="3311095"/>
          </a:xfrm>
          <a:prstGeom prst="rect">
            <a:avLst/>
          </a:prstGeom>
        </p:spPr>
      </p:pic>
      <p:sp>
        <p:nvSpPr>
          <p:cNvPr id="8" name="Content Placeholder 7">
            <a:extLst>
              <a:ext uri="{FF2B5EF4-FFF2-40B4-BE49-F238E27FC236}">
                <a16:creationId xmlns:a16="http://schemas.microsoft.com/office/drawing/2014/main" id="{A78DDDA6-1FA4-4E0F-ADC9-5A23C660F077}"/>
              </a:ext>
            </a:extLst>
          </p:cNvPr>
          <p:cNvSpPr>
            <a:spLocks noGrp="1"/>
          </p:cNvSpPr>
          <p:nvPr>
            <p:ph idx="1"/>
          </p:nvPr>
        </p:nvSpPr>
        <p:spPr>
          <a:xfrm>
            <a:off x="6892299" y="2015734"/>
            <a:ext cx="4162555" cy="3450613"/>
          </a:xfrm>
        </p:spPr>
        <p:txBody>
          <a:bodyPr vert="horz" lIns="91440" tIns="45720" rIns="91440" bIns="45720" rtlCol="0">
            <a:normAutofit/>
          </a:bodyPr>
          <a:lstStyle/>
          <a:p>
            <a:pPr marL="0" indent="0">
              <a:buNone/>
            </a:pPr>
            <a:r>
              <a:rPr lang="en-US" sz="2800"/>
              <a:t>1. Promoting child development and learning</a:t>
            </a:r>
            <a:endParaRPr lang="en-US" sz="2800" dirty="0"/>
          </a:p>
          <a:p>
            <a:pPr marL="457200" indent="-457200">
              <a:buAutoNum type="arabicPeriod"/>
            </a:pPr>
            <a:endParaRPr lang="en-US" sz="2800" dirty="0"/>
          </a:p>
        </p:txBody>
      </p:sp>
      <p:sp>
        <p:nvSpPr>
          <p:cNvPr id="4" name="TextBox 3">
            <a:extLst>
              <a:ext uri="{FF2B5EF4-FFF2-40B4-BE49-F238E27FC236}">
                <a16:creationId xmlns:a16="http://schemas.microsoft.com/office/drawing/2014/main" id="{109FF47B-50AF-47A7-9881-FF9E79399599}"/>
              </a:ext>
            </a:extLst>
          </p:cNvPr>
          <p:cNvSpPr txBox="1"/>
          <p:nvPr/>
        </p:nvSpPr>
        <p:spPr>
          <a:xfrm>
            <a:off x="4686483" y="5396158"/>
            <a:ext cx="1725539" cy="53239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1000"/>
              <a:t>Stock Image, Microsoft Office</a:t>
            </a:r>
          </a:p>
        </p:txBody>
      </p:sp>
    </p:spTree>
    <p:extLst>
      <p:ext uri="{BB962C8B-B14F-4D97-AF65-F5344CB8AC3E}">
        <p14:creationId xmlns:p14="http://schemas.microsoft.com/office/powerpoint/2010/main" val="150493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2A996-CC63-4FCC-8A84-DE7A402D003F}"/>
              </a:ext>
            </a:extLst>
          </p:cNvPr>
          <p:cNvSpPr>
            <a:spLocks noGrp="1"/>
          </p:cNvSpPr>
          <p:nvPr>
            <p:ph type="title"/>
          </p:nvPr>
        </p:nvSpPr>
        <p:spPr>
          <a:xfrm>
            <a:off x="1451579" y="804519"/>
            <a:ext cx="9603275" cy="1049235"/>
          </a:xfrm>
        </p:spPr>
        <p:txBody>
          <a:bodyPr vert="horz" lIns="91440" tIns="45720" rIns="91440" bIns="45720" rtlCol="0">
            <a:normAutofit/>
          </a:bodyPr>
          <a:lstStyle/>
          <a:p>
            <a:r>
              <a:rPr lang="en-US">
                <a:ea typeface="+mj-lt"/>
                <a:cs typeface="+mj-lt"/>
              </a:rPr>
              <a:t>themes from NAEYC professional standards</a:t>
            </a:r>
          </a:p>
          <a:p>
            <a:endParaRPr lang="en-US"/>
          </a:p>
        </p:txBody>
      </p:sp>
      <p:sp>
        <p:nvSpPr>
          <p:cNvPr id="3" name="Content Placeholder 2">
            <a:extLst>
              <a:ext uri="{FF2B5EF4-FFF2-40B4-BE49-F238E27FC236}">
                <a16:creationId xmlns:a16="http://schemas.microsoft.com/office/drawing/2014/main" id="{DD71CC40-2DDC-4928-8272-3C3F885F5931}"/>
              </a:ext>
            </a:extLst>
          </p:cNvPr>
          <p:cNvSpPr>
            <a:spLocks noGrp="1"/>
          </p:cNvSpPr>
          <p:nvPr>
            <p:ph idx="1"/>
          </p:nvPr>
        </p:nvSpPr>
        <p:spPr>
          <a:xfrm>
            <a:off x="1451581" y="2260147"/>
            <a:ext cx="4172212" cy="3191821"/>
          </a:xfrm>
        </p:spPr>
        <p:txBody>
          <a:bodyPr>
            <a:normAutofit/>
          </a:bodyPr>
          <a:lstStyle/>
          <a:p>
            <a:pPr marL="0" indent="0">
              <a:buNone/>
            </a:pPr>
            <a:r>
              <a:rPr lang="en-US" sz="2800">
                <a:ea typeface="+mn-lt"/>
                <a:cs typeface="+mn-lt"/>
              </a:rPr>
              <a:t>2. Building family and community relationships</a:t>
            </a:r>
            <a:endParaRPr lang="en-US" sz="2800"/>
          </a:p>
        </p:txBody>
      </p:sp>
      <p:pic>
        <p:nvPicPr>
          <p:cNvPr id="5" name="Picture 5" descr="A person sitting at a table&#10;&#10;Description automatically generated">
            <a:extLst>
              <a:ext uri="{FF2B5EF4-FFF2-40B4-BE49-F238E27FC236}">
                <a16:creationId xmlns:a16="http://schemas.microsoft.com/office/drawing/2014/main" id="{D901C174-1F94-4DB6-91E0-270430C7681D}"/>
              </a:ext>
            </a:extLst>
          </p:cNvPr>
          <p:cNvPicPr>
            <a:picLocks noChangeAspect="1"/>
          </p:cNvPicPr>
          <p:nvPr/>
        </p:nvPicPr>
        <p:blipFill>
          <a:blip r:embed="rId3"/>
          <a:stretch>
            <a:fillRect/>
          </a:stretch>
        </p:blipFill>
        <p:spPr>
          <a:xfrm>
            <a:off x="6094411" y="2265309"/>
            <a:ext cx="4960443" cy="2951463"/>
          </a:xfrm>
          <a:prstGeom prst="rect">
            <a:avLst/>
          </a:prstGeom>
        </p:spPr>
      </p:pic>
      <p:sp>
        <p:nvSpPr>
          <p:cNvPr id="13" name="TextBox 1">
            <a:extLst>
              <a:ext uri="{FF2B5EF4-FFF2-40B4-BE49-F238E27FC236}">
                <a16:creationId xmlns:a16="http://schemas.microsoft.com/office/drawing/2014/main" id="{DE2D3DAD-06B3-459B-BB16-36914E042008}"/>
              </a:ext>
            </a:extLst>
          </p:cNvPr>
          <p:cNvSpPr txBox="1"/>
          <p:nvPr/>
        </p:nvSpPr>
        <p:spPr>
          <a:xfrm>
            <a:off x="10475343" y="5213230"/>
            <a:ext cx="586597"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a:t>Pbs.org</a:t>
            </a:r>
          </a:p>
        </p:txBody>
      </p:sp>
    </p:spTree>
    <p:extLst>
      <p:ext uri="{BB962C8B-B14F-4D97-AF65-F5344CB8AC3E}">
        <p14:creationId xmlns:p14="http://schemas.microsoft.com/office/powerpoint/2010/main" val="199018013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TF10001119</Template>
  <TotalTime>0</TotalTime>
  <Words>0</Words>
  <Application>Microsoft Office PowerPoint</Application>
  <PresentationFormat>Widescreen</PresentationFormat>
  <Paragraphs>0</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Gallery</vt:lpstr>
      <vt:lpstr>professional  Development in  Early childhood  education</vt:lpstr>
      <vt:lpstr>overview</vt:lpstr>
      <vt:lpstr>How PD maximizes learning outcomes</vt:lpstr>
      <vt:lpstr>What makes pd effective?  </vt:lpstr>
      <vt:lpstr>What makes pd effective?   </vt:lpstr>
      <vt:lpstr>What makes pd effective?    </vt:lpstr>
      <vt:lpstr>What makes pd effective?    </vt:lpstr>
      <vt:lpstr>NAEYC professional standards</vt:lpstr>
      <vt:lpstr>themes from NAEYC professional standards </vt:lpstr>
      <vt:lpstr>themes from NAEYC professional standards </vt:lpstr>
      <vt:lpstr>themes from NAEYC professional standards  </vt:lpstr>
      <vt:lpstr>themes from NAEYC professional standards  </vt:lpstr>
      <vt:lpstr>themes from NAEYC professional standards  </vt:lpstr>
      <vt:lpstr>themes from NAEYC professional standards  </vt:lpstr>
      <vt:lpstr>promoting professional practice</vt:lpstr>
      <vt:lpstr>promoting professional practice </vt:lpstr>
      <vt:lpstr>promoting professional practice  </vt:lpstr>
      <vt:lpstr>promoting professional practice </vt:lpstr>
      <vt:lpstr>promoting professional practice </vt:lpstr>
      <vt:lpstr>professional development opportunities</vt:lpstr>
      <vt:lpstr>professional development opportunities </vt:lpstr>
      <vt:lpstr>professional development opportunities </vt:lpstr>
      <vt:lpstr>professional development opportunities </vt:lpstr>
      <vt:lpstr>references</vt:lpstr>
      <vt:lpstr>References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2726</cp:revision>
  <dcterms:created xsi:type="dcterms:W3CDTF">2020-09-05T19:15:02Z</dcterms:created>
  <dcterms:modified xsi:type="dcterms:W3CDTF">2020-09-10T02:27:41Z</dcterms:modified>
</cp:coreProperties>
</file>